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1"/>
  </p:notesMasterIdLst>
  <p:sldIdLst>
    <p:sldId id="256" r:id="rId2"/>
    <p:sldId id="257" r:id="rId3"/>
    <p:sldId id="258" r:id="rId4"/>
    <p:sldId id="261" r:id="rId5"/>
    <p:sldId id="259" r:id="rId6"/>
    <p:sldId id="334" r:id="rId7"/>
    <p:sldId id="280" r:id="rId8"/>
    <p:sldId id="283" r:id="rId9"/>
    <p:sldId id="266" r:id="rId10"/>
    <p:sldId id="267" r:id="rId11"/>
    <p:sldId id="326" r:id="rId12"/>
    <p:sldId id="32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1" r:id="rId23"/>
    <p:sldId id="320" r:id="rId24"/>
    <p:sldId id="279" r:id="rId25"/>
    <p:sldId id="319" r:id="rId26"/>
    <p:sldId id="282" r:id="rId27"/>
    <p:sldId id="284" r:id="rId28"/>
    <p:sldId id="286" r:id="rId29"/>
    <p:sldId id="285" r:id="rId30"/>
    <p:sldId id="287" r:id="rId31"/>
    <p:sldId id="324" r:id="rId32"/>
    <p:sldId id="321" r:id="rId33"/>
    <p:sldId id="291" r:id="rId34"/>
    <p:sldId id="288" r:id="rId35"/>
    <p:sldId id="289" r:id="rId36"/>
    <p:sldId id="294" r:id="rId37"/>
    <p:sldId id="325" r:id="rId38"/>
    <p:sldId id="292" r:id="rId39"/>
    <p:sldId id="331" r:id="rId40"/>
    <p:sldId id="293" r:id="rId41"/>
    <p:sldId id="335" r:id="rId42"/>
    <p:sldId id="295" r:id="rId43"/>
    <p:sldId id="296" r:id="rId44"/>
    <p:sldId id="336" r:id="rId45"/>
    <p:sldId id="318" r:id="rId46"/>
    <p:sldId id="298" r:id="rId47"/>
    <p:sldId id="300" r:id="rId48"/>
    <p:sldId id="299" r:id="rId49"/>
    <p:sldId id="305" r:id="rId50"/>
    <p:sldId id="306" r:id="rId51"/>
    <p:sldId id="307" r:id="rId52"/>
    <p:sldId id="308" r:id="rId53"/>
    <p:sldId id="310" r:id="rId54"/>
    <p:sldId id="349" r:id="rId55"/>
    <p:sldId id="351" r:id="rId56"/>
    <p:sldId id="311" r:id="rId57"/>
    <p:sldId id="341" r:id="rId58"/>
    <p:sldId id="342" r:id="rId59"/>
    <p:sldId id="350" r:id="rId60"/>
    <p:sldId id="312" r:id="rId61"/>
    <p:sldId id="313" r:id="rId62"/>
    <p:sldId id="348" r:id="rId63"/>
    <p:sldId id="470" r:id="rId64"/>
    <p:sldId id="472" r:id="rId65"/>
    <p:sldId id="474" r:id="rId66"/>
    <p:sldId id="473" r:id="rId67"/>
    <p:sldId id="475" r:id="rId68"/>
    <p:sldId id="314" r:id="rId69"/>
    <p:sldId id="347" r:id="rId70"/>
    <p:sldId id="304" r:id="rId71"/>
    <p:sldId id="344" r:id="rId72"/>
    <p:sldId id="343" r:id="rId73"/>
    <p:sldId id="309" r:id="rId74"/>
    <p:sldId id="345" r:id="rId75"/>
    <p:sldId id="301" r:id="rId76"/>
    <p:sldId id="302" r:id="rId77"/>
    <p:sldId id="303" r:id="rId78"/>
    <p:sldId id="424" r:id="rId79"/>
    <p:sldId id="426" r:id="rId80"/>
    <p:sldId id="425" r:id="rId81"/>
    <p:sldId id="427" r:id="rId82"/>
    <p:sldId id="429" r:id="rId83"/>
    <p:sldId id="428" r:id="rId84"/>
    <p:sldId id="430" r:id="rId85"/>
    <p:sldId id="431" r:id="rId86"/>
    <p:sldId id="434" r:id="rId87"/>
    <p:sldId id="432" r:id="rId88"/>
    <p:sldId id="433" r:id="rId89"/>
    <p:sldId id="435" r:id="rId90"/>
    <p:sldId id="436" r:id="rId91"/>
    <p:sldId id="437" r:id="rId92"/>
    <p:sldId id="438" r:id="rId93"/>
    <p:sldId id="440" r:id="rId94"/>
    <p:sldId id="441" r:id="rId95"/>
    <p:sldId id="439" r:id="rId96"/>
    <p:sldId id="466" r:id="rId97"/>
    <p:sldId id="442" r:id="rId98"/>
    <p:sldId id="443" r:id="rId99"/>
    <p:sldId id="460" r:id="rId100"/>
    <p:sldId id="461" r:id="rId101"/>
    <p:sldId id="462" r:id="rId102"/>
    <p:sldId id="444" r:id="rId103"/>
    <p:sldId id="463" r:id="rId104"/>
    <p:sldId id="464" r:id="rId105"/>
    <p:sldId id="465" r:id="rId106"/>
    <p:sldId id="468" r:id="rId107"/>
    <p:sldId id="469" r:id="rId108"/>
    <p:sldId id="445" r:id="rId109"/>
    <p:sldId id="446" r:id="rId110"/>
    <p:sldId id="447" r:id="rId111"/>
    <p:sldId id="448" r:id="rId112"/>
    <p:sldId id="449" r:id="rId113"/>
    <p:sldId id="476" r:id="rId114"/>
    <p:sldId id="478" r:id="rId115"/>
    <p:sldId id="477" r:id="rId116"/>
    <p:sldId id="479" r:id="rId117"/>
    <p:sldId id="451" r:id="rId118"/>
    <p:sldId id="480" r:id="rId119"/>
    <p:sldId id="452" r:id="rId120"/>
    <p:sldId id="481" r:id="rId121"/>
    <p:sldId id="453" r:id="rId122"/>
    <p:sldId id="454" r:id="rId123"/>
    <p:sldId id="455" r:id="rId124"/>
    <p:sldId id="482" r:id="rId125"/>
    <p:sldId id="457" r:id="rId126"/>
    <p:sldId id="458" r:id="rId127"/>
    <p:sldId id="483" r:id="rId128"/>
    <p:sldId id="484" r:id="rId129"/>
    <p:sldId id="459" r:id="rId130"/>
    <p:sldId id="485" r:id="rId131"/>
    <p:sldId id="363" r:id="rId132"/>
    <p:sldId id="486" r:id="rId133"/>
    <p:sldId id="487" r:id="rId134"/>
    <p:sldId id="416" r:id="rId135"/>
    <p:sldId id="423" r:id="rId136"/>
    <p:sldId id="418" r:id="rId137"/>
    <p:sldId id="422" r:id="rId138"/>
    <p:sldId id="316" r:id="rId139"/>
    <p:sldId id="317" r:id="rId1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76077"/>
  </p:normalViewPr>
  <p:slideViewPr>
    <p:cSldViewPr snapToGrid="0" snapToObjects="1">
      <p:cViewPr varScale="1">
        <p:scale>
          <a:sx n="84" d="100"/>
          <a:sy n="84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notesMaster" Target="notesMasters/notesMaster1.xml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TO OPEN CONSOLE and JSBIN in the same window</a:t>
            </a:r>
          </a:p>
          <a:p>
            <a:endParaRPr lang="en-US" baseline="0" dirty="0" smtClean="0"/>
          </a:p>
          <a:p>
            <a:r>
              <a:rPr lang="en-US" dirty="0" smtClean="0"/>
              <a:t>How many of you are familiar with JavaScript?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needs the repo for an exercise we are doing later in the lesson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Dragonfly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won’t be working with the HTML and CSS today so feel free to make your console bigger.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PAUSE HERE IN CASE SOMEONE GETS LOST – Go through it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THROUGH THIS ON YOUR</a:t>
            </a:r>
            <a:r>
              <a:rPr lang="en-US" baseline="0" dirty="0" smtClean="0"/>
              <a:t> COMPUTER AS WELL!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 everyone good??? THUMBS UP OR THUMBS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6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  -- 4</a:t>
            </a:r>
          </a:p>
          <a:p>
            <a:r>
              <a:rPr lang="en-US" baseline="0" dirty="0" smtClean="0"/>
              <a:t>What is the index of the ’o’ in hello?  -- 4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anyone tel</a:t>
            </a:r>
            <a:r>
              <a:rPr lang="en-US" baseline="0" dirty="0" smtClean="0"/>
              <a:t>l me what 3.141592that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js_datatypes.asp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will discuss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in math - the brackets work like parenthesis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00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anyone know what the modulus does?</a:t>
            </a:r>
          </a:p>
          <a:p>
            <a:endParaRPr lang="en-US" dirty="0" smtClean="0"/>
          </a:p>
          <a:p>
            <a:r>
              <a:rPr lang="en-US" dirty="0" smtClean="0"/>
              <a:t>SPEAKING:</a:t>
            </a:r>
            <a:r>
              <a:rPr lang="en-US" baseline="0" dirty="0" smtClean="0"/>
              <a:t> "he" + "</a:t>
            </a:r>
            <a:r>
              <a:rPr lang="en-US" baseline="0" dirty="0" err="1" smtClean="0"/>
              <a:t>llo</a:t>
            </a:r>
            <a:r>
              <a:rPr lang="en-US" baseline="0" dirty="0" smtClean="0"/>
              <a:t>" = "hello"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 – </a:t>
            </a:r>
            <a:r>
              <a:rPr lang="en-US" dirty="0" err="1" smtClean="0"/>
              <a:t>console.log</a:t>
            </a:r>
            <a:r>
              <a:rPr lang="en-US" dirty="0" smtClean="0"/>
              <a:t>(“hi” – “</a:t>
            </a:r>
            <a:r>
              <a:rPr lang="en-US" dirty="0" err="1" smtClean="0"/>
              <a:t>i</a:t>
            </a:r>
            <a:r>
              <a:rPr lang="en-US" dirty="0" smtClean="0"/>
              <a:t>”)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NaN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see 3 as a number with quotes but the computer just sees it as a string regardless of it being a number in between the strings and since you can’t do math on strings it makes 5 a string – You and the computer are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Built-in: Functions (which we will</a:t>
            </a:r>
            <a:r>
              <a:rPr lang="en-US" baseline="0" dirty="0" smtClean="0"/>
              <a:t> discuss later) that are native to JavaScript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Native means that you don’t have to write any code to use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MUST USE CONSOLE.LOG ON JSBIN!!!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2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CODE IN JSBIN – NOT THE CONSOLE!</a:t>
            </a:r>
          </a:p>
          <a:p>
            <a:r>
              <a:rPr lang="en-US" baseline="0" dirty="0" smtClean="0"/>
              <a:t>ALWAYS END STATEMENT WITH SEMICOLON!</a:t>
            </a:r>
          </a:p>
          <a:p>
            <a:r>
              <a:rPr lang="en-US" baseline="0" dirty="0" smtClean="0"/>
              <a:t>MUST USE CONSOLE.LOG ON JSBIN</a:t>
            </a:r>
          </a:p>
          <a:p>
            <a:endParaRPr lang="en-US" baseline="0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(“Mark”);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(65);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([4,7,10]);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(Mark);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so they see that it gets ‘undefined’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‘Mark’);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65);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[3,4]);</a:t>
            </a:r>
            <a:endParaRPr lang="en-US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(3+5);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5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declare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 a variable on this slide? yes - how do you know?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is the name of the first variable on this slide?</a:t>
            </a:r>
          </a:p>
          <a:p>
            <a:r>
              <a:rPr lang="en-US" baseline="0" dirty="0" smtClean="0"/>
              <a:t>is the variable declared? why?</a:t>
            </a:r>
          </a:p>
          <a:p>
            <a:r>
              <a:rPr lang="en-US" baseline="0" dirty="0" smtClean="0"/>
              <a:t>is it assigned? why?</a:t>
            </a:r>
          </a:p>
          <a:p>
            <a:r>
              <a:rPr lang="en-US" baseline="0" dirty="0" smtClean="0"/>
              <a:t>the value is what data type? and how do you know it is that data type?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first element in the first array? Second element? third?</a:t>
            </a:r>
          </a:p>
          <a:p>
            <a:r>
              <a:rPr lang="en-US" baseline="0" dirty="0" smtClean="0"/>
              <a:t>how do you know it is the first element?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r>
              <a:rPr lang="en-US" baseline="0" dirty="0" smtClean="0"/>
              <a:t> can be numbers but you can’t use them without using double quotes “ “ and you can’t use . (dot)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5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make sure to use the</a:t>
            </a:r>
            <a:r>
              <a:rPr lang="en-US" baseline="0" dirty="0" smtClean="0"/>
              <a:t> DOUBLE QUOTATION MARKS FOR JSBIN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way to check for</a:t>
            </a:r>
            <a:r>
              <a:rPr lang="en-US" baseline="0" dirty="0" smtClean="0"/>
              <a:t> type with an array is to use </a:t>
            </a:r>
            <a:r>
              <a:rPr lang="en-US" baseline="0" dirty="0" err="1" smtClean="0"/>
              <a:t>Array.isArray</a:t>
            </a:r>
            <a:r>
              <a:rPr lang="en-US" baseline="0" dirty="0" smtClean="0"/>
              <a:t>() -- https://</a:t>
            </a:r>
            <a:r>
              <a:rPr lang="en-US" baseline="0" dirty="0" err="1" smtClean="0"/>
              <a:t>developer.mozilla.org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-US/docs/Web/JavaScript/Reference/</a:t>
            </a:r>
            <a:r>
              <a:rPr lang="en-US" baseline="0" dirty="0" err="1" smtClean="0"/>
              <a:t>Global_Objects</a:t>
            </a:r>
            <a:r>
              <a:rPr lang="en-US" baseline="0" dirty="0" smtClean="0"/>
              <a:t>/Array/</a:t>
            </a:r>
            <a:r>
              <a:rPr lang="en-US" baseline="0" dirty="0" err="1" smtClean="0"/>
              <a:t>isArray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Array.isArray</a:t>
            </a:r>
            <a:r>
              <a:rPr lang="en-US" baseline="0" dirty="0" smtClean="0"/>
              <a:t>([3,4,]) </a:t>
            </a:r>
            <a:r>
              <a:rPr lang="en-US" baseline="0" dirty="0" smtClean="0">
                <a:sym typeface="Wingdings"/>
              </a:rPr>
              <a:t> ‘true’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/questions/5048371/are-</a:t>
            </a:r>
            <a:r>
              <a:rPr lang="en-US" dirty="0" err="1" smtClean="0"/>
              <a:t>javascript</a:t>
            </a:r>
            <a:r>
              <a:rPr lang="en-US" dirty="0" smtClean="0"/>
              <a:t>-arrays-primitives-strings-objects</a:t>
            </a:r>
          </a:p>
          <a:p>
            <a:endParaRPr lang="en-US" dirty="0" smtClean="0"/>
          </a:p>
          <a:p>
            <a:r>
              <a:rPr lang="en-US" dirty="0" smtClean="0"/>
              <a:t>Really arrays are objects – but rather than having { 0: value, 1:</a:t>
            </a:r>
            <a:r>
              <a:rPr lang="en-US" baseline="0" dirty="0" smtClean="0"/>
              <a:t> value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9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/gifs/yosub-beyonce-question-queen-bey-3o85xlbbhWbrwLvFO8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7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SUBLIME!!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7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all are here b/c you are taking a course through the Commerce Data</a:t>
            </a:r>
            <a:r>
              <a:rPr lang="en-US" baseline="0" dirty="0" smtClean="0"/>
              <a:t> Academy - whose purpose is to offer courses on various topics in data science, development, and engineering for Commerce employees.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need to write down the links - this presentation will be sent out after this course and will be hosted online as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8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Boxes</a:t>
            </a:r>
            <a:r>
              <a:rPr lang="en-US" baseline="0" dirty="0" smtClean="0"/>
              <a:t> of videos are objects or arrays</a:t>
            </a:r>
          </a:p>
          <a:p>
            <a:r>
              <a:rPr lang="en-US" baseline="0" dirty="0" smtClean="0"/>
              <a:t>The list of names are arrays or </a:t>
            </a:r>
            <a:r>
              <a:rPr lang="en-US" baseline="0" dirty="0" err="1" smtClean="0"/>
              <a:t>objeccts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0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 the first</a:t>
            </a:r>
          </a:p>
          <a:p>
            <a:endParaRPr lang="en-US" dirty="0" smtClean="0"/>
          </a:p>
          <a:p>
            <a:r>
              <a:rPr lang="en-US" dirty="0" smtClean="0"/>
              <a:t>Someone</a:t>
            </a:r>
            <a:r>
              <a:rPr lang="en-US" baseline="0" dirty="0" smtClean="0"/>
              <a:t> tells me how to do the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2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7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REMEMBER: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38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7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7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Expression has an Equals – double E as a </a:t>
            </a:r>
            <a:r>
              <a:rPr lang="en-US" dirty="0" err="1" smtClean="0"/>
              <a:t>mneumonic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07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Leave this up for</a:t>
            </a:r>
            <a:r>
              <a:rPr lang="en-US" baseline="0" dirty="0" smtClean="0"/>
              <a:t> a second. It should have been emailed to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5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</a:t>
            </a:r>
            <a:r>
              <a:rPr lang="en-US" baseline="0" dirty="0" smtClean="0"/>
              <a:t> variables – you define functions (declare variables) – and then you call them </a:t>
            </a:r>
          </a:p>
          <a:p>
            <a:r>
              <a:rPr lang="en-US" baseline="0" dirty="0" smtClean="0"/>
              <a:t>Can have any number of parameters in a function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are in the definition</a:t>
            </a:r>
          </a:p>
          <a:p>
            <a:r>
              <a:rPr lang="en-US" baseline="0" dirty="0" smtClean="0"/>
              <a:t>Arguments are the values you pass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647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JSBIN </a:t>
            </a:r>
          </a:p>
          <a:p>
            <a:endParaRPr lang="en-US" dirty="0" smtClean="0"/>
          </a:p>
          <a:p>
            <a:r>
              <a:rPr lang="en-US" dirty="0" smtClean="0"/>
              <a:t>Do function </a:t>
            </a:r>
            <a:r>
              <a:rPr lang="en-US" dirty="0" err="1" smtClean="0"/>
              <a:t>subtractNumbers</a:t>
            </a:r>
            <a:r>
              <a:rPr lang="en-US" dirty="0" smtClean="0"/>
              <a:t>(num1,</a:t>
            </a:r>
            <a:r>
              <a:rPr lang="en-US" baseline="0" dirty="0" smtClean="0"/>
              <a:t> num2) {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(num1 – num2)</a:t>
            </a:r>
          </a:p>
          <a:p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subtractNumbers</a:t>
            </a:r>
            <a:r>
              <a:rPr lang="en-US" baseline="0" dirty="0" smtClean="0"/>
              <a:t>(7,3);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149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parameters</a:t>
            </a:r>
            <a:r>
              <a:rPr lang="en-US" baseline="0" dirty="0" smtClean="0"/>
              <a:t> work? Because they allow you to re-use code. If you didn’t use parameters you would have to copy and paste this code somewhere else with other variable names – which is NOT DRY (do not repeat yourself).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27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 same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prints the information to the console</a:t>
            </a:r>
          </a:p>
          <a:p>
            <a:r>
              <a:rPr lang="en-US" baseline="0" dirty="0" smtClean="0"/>
              <a:t>Return passes the value back to the point of execution for future use – usually this value is stored to a variable or is used in another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4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TALK ABOUT CONSOLE VS RETURN</a:t>
            </a:r>
          </a:p>
          <a:p>
            <a:endParaRPr lang="en-US" dirty="0" smtClean="0"/>
          </a:p>
          <a:p>
            <a:r>
              <a:rPr lang="en-US" dirty="0" smtClean="0"/>
              <a:t>With first function return</a:t>
            </a:r>
            <a:r>
              <a:rPr lang="en-US" baseline="0" dirty="0" smtClean="0"/>
              <a:t> passes the value back</a:t>
            </a:r>
          </a:p>
          <a:p>
            <a:r>
              <a:rPr lang="en-US" baseline="0" dirty="0" smtClean="0"/>
              <a:t>In the second – the function is performed but nothing is passed back – or returned – so the console prints undefined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158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to make sure the functions are working</a:t>
            </a:r>
            <a:r>
              <a:rPr lang="en-US" baseline="0" dirty="0" smtClean="0"/>
              <a:t> I’ve added in a </a:t>
            </a:r>
            <a:r>
              <a:rPr lang="en-US" baseline="0" dirty="0" err="1" smtClean="0"/>
              <a:t>console.log</a:t>
            </a:r>
            <a:r>
              <a:rPr lang="en-US" baseline="0" smtClean="0"/>
              <a:t> statement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4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29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</a:t>
            </a:r>
            <a:r>
              <a:rPr lang="en-US" baseline="0" dirty="0" smtClean="0"/>
              <a:t> is Synchronous: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/questions/2035645/when-is-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-synchronous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04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smtClean="0"/>
              <a:t>/gifs/foxsports-football-soccer-futbol-Qw4X3FCYb9sflH9HgBO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one say that this</a:t>
            </a:r>
            <a:r>
              <a:rPr lang="en-US" baseline="0" dirty="0" smtClean="0"/>
              <a:t> code could be better?</a:t>
            </a:r>
          </a:p>
          <a:p>
            <a:r>
              <a:rPr lang="en-US" baseline="0" dirty="0" smtClean="0"/>
              <a:t> - use of variables rather than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4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read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BE CLEAR – the ‘return’ statement doesn’t function exactly like </a:t>
            </a:r>
            <a:r>
              <a:rPr lang="en-US" baseline="0" dirty="0" err="1" smtClean="0"/>
              <a:t>console.log</a:t>
            </a:r>
            <a:endParaRPr lang="en-US" baseline="0" dirty="0" smtClean="0"/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shows the information passed into it onto the console</a:t>
            </a:r>
          </a:p>
          <a:p>
            <a:r>
              <a:rPr lang="en-US" baseline="0" dirty="0" smtClean="0"/>
              <a:t>	- return passes back the value of the function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is for debugging and ’return’ is for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r>
              <a:rPr lang="en-US" baseline="0" dirty="0" smtClean="0"/>
              <a:t> VS CONSOLE.LOG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 – logs information to the console – does not pass the value back to the function call</a:t>
            </a:r>
          </a:p>
          <a:p>
            <a:r>
              <a:rPr lang="en-US" baseline="0" dirty="0" smtClean="0"/>
              <a:t>Return – passes the information back to the function call which you can then reuse in other functions or assign to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9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34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the array moment to re-introduce the synchronous nature of JS</a:t>
            </a:r>
          </a:p>
          <a:p>
            <a:endParaRPr lang="en-US" baseline="0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emptyArray</a:t>
            </a:r>
            <a:r>
              <a:rPr lang="en-US" dirty="0" smtClean="0"/>
              <a:t> = [];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addValue</a:t>
            </a:r>
            <a:r>
              <a:rPr lang="en-US" dirty="0" smtClean="0"/>
              <a:t>(value) {	</a:t>
            </a:r>
            <a:r>
              <a:rPr lang="en-US" dirty="0" err="1" smtClean="0"/>
              <a:t>emptyArray.push</a:t>
            </a:r>
            <a:r>
              <a:rPr lang="en-US" dirty="0" smtClean="0"/>
              <a:t>(value);}</a:t>
            </a:r>
          </a:p>
          <a:p>
            <a:endParaRPr lang="en-US" dirty="0" smtClean="0"/>
          </a:p>
          <a:p>
            <a:r>
              <a:rPr lang="en-US" dirty="0" err="1" smtClean="0"/>
              <a:t>addValue</a:t>
            </a:r>
            <a:r>
              <a:rPr lang="en-US" dirty="0" smtClean="0"/>
              <a:t>(3);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(7);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(15);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emptyArray</a:t>
            </a:r>
            <a:r>
              <a:rPr lang="en-US" dirty="0" smtClean="0"/>
              <a:t>); </a:t>
            </a:r>
            <a:r>
              <a:rPr lang="en-US" dirty="0" smtClean="0">
                <a:sym typeface="Wingdings"/>
              </a:rPr>
              <a:t> [3,7,15] – JS went</a:t>
            </a:r>
            <a:r>
              <a:rPr lang="en-US" baseline="0" dirty="0" smtClean="0">
                <a:sym typeface="Wingdings"/>
              </a:rPr>
              <a:t> in order rather than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400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55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87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 up - Turn to</a:t>
            </a:r>
            <a:r>
              <a:rPr lang="en-US" baseline="0" dirty="0" smtClean="0"/>
              <a:t> the person on your right – or left – say your name, where you work, and your favorite type of cheese – or if you’re lactose intolerant, what kind of snack you enjoy – 2 min!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/gifs/friends-rachel-green-tv-VZXuygf0oUb5u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59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 instantiate the variable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493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9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/questions/183532/what-is-the-difference-between-html-tags-div-and-span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17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learn.shayhowe.com</a:t>
            </a:r>
            <a:r>
              <a:rPr lang="en-US" dirty="0" smtClean="0"/>
              <a:t>/advanced-html-</a:t>
            </a:r>
            <a:r>
              <a:rPr lang="en-US" dirty="0" err="1" smtClean="0"/>
              <a:t>css</a:t>
            </a:r>
            <a:r>
              <a:rPr lang="en-US" dirty="0" smtClean="0"/>
              <a:t>/complex-selectors/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222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-US/docs/Web/CSS/Pseudo-classes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pic_htmltree.gif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460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dirty="0" err="1" smtClean="0"/>
              <a:t>DOM_Manip</a:t>
            </a:r>
            <a:endParaRPr lang="en-US" dirty="0" smtClean="0"/>
          </a:p>
          <a:p>
            <a:r>
              <a:rPr lang="en-US" dirty="0" smtClean="0"/>
              <a:t>Make sure to point out</a:t>
            </a:r>
            <a:r>
              <a:rPr lang="en-US" baseline="0" dirty="0" smtClean="0"/>
              <a:t> all the attributes on ’bio’ element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042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899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r>
              <a:rPr lang="en-US" baseline="0" dirty="0" smtClean="0"/>
              <a:t> VS LIVE NODELIST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you coerce the browser into using </a:t>
            </a:r>
            <a:r>
              <a:rPr lang="en-US" baseline="0" dirty="0" err="1" smtClean="0"/>
              <a:t>innerHTML</a:t>
            </a:r>
            <a:r>
              <a:rPr lang="en-US" baseline="0" dirty="0" smtClean="0"/>
              <a:t> or other methods it moves from being a live list to a static list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42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may not always know the answer but</a:t>
            </a:r>
            <a:r>
              <a:rPr lang="en-US" baseline="0" dirty="0" smtClean="0"/>
              <a:t> we can explore together.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 – ASK ME A QUESTION RIGHT NOW! ANY QUESTION!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4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-US/docs/Web/API/Element/</a:t>
            </a:r>
            <a:r>
              <a:rPr lang="en-US" dirty="0" err="1" smtClean="0"/>
              <a:t>classList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May not</a:t>
            </a:r>
            <a:r>
              <a:rPr lang="en-US" baseline="0" dirty="0" smtClean="0"/>
              <a:t> work on versions of Firefox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916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pic_htmltree.gif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193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Event Handlers</a:t>
            </a:r>
          </a:p>
          <a:p>
            <a:r>
              <a:rPr lang="en-US" dirty="0" smtClean="0"/>
              <a:t>	- bad practice</a:t>
            </a:r>
            <a:r>
              <a:rPr lang="en-US" baseline="0" dirty="0" smtClean="0"/>
              <a:t> because you want to separate your JS from your HTML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 if you want to pass in a parameter you need to send in a function to the event function</a:t>
            </a:r>
            <a:r>
              <a:rPr lang="en-US" baseline="0" dirty="0" smtClean="0"/>
              <a:t> (p.256)</a:t>
            </a:r>
          </a:p>
          <a:p>
            <a:endParaRPr lang="en-US" dirty="0" smtClean="0"/>
          </a:p>
          <a:p>
            <a:r>
              <a:rPr lang="en-US" dirty="0" err="1" smtClean="0"/>
              <a:t>addEventListener</a:t>
            </a:r>
            <a:r>
              <a:rPr lang="en-US" dirty="0" smtClean="0"/>
              <a:t>(’</a:t>
            </a:r>
            <a:r>
              <a:rPr lang="en-US" dirty="0" err="1" smtClean="0"/>
              <a:t>mousemove</a:t>
            </a:r>
            <a:r>
              <a:rPr lang="en-US" dirty="0" smtClean="0"/>
              <a:t>’, function() {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showAnswer</a:t>
            </a:r>
            <a:r>
              <a:rPr lang="en-US" dirty="0" smtClean="0"/>
              <a:t>(5);</a:t>
            </a:r>
          </a:p>
          <a:p>
            <a:r>
              <a:rPr lang="en-US" dirty="0" smtClean="0"/>
              <a:t>});</a:t>
            </a:r>
          </a:p>
          <a:p>
            <a:endParaRPr lang="en-US" dirty="0" smtClean="0"/>
          </a:p>
          <a:p>
            <a:r>
              <a:rPr lang="en-US" dirty="0" smtClean="0"/>
              <a:t>’</a:t>
            </a:r>
            <a:r>
              <a:rPr lang="en-US" dirty="0" err="1" smtClean="0"/>
              <a:t>functionName</a:t>
            </a:r>
            <a:r>
              <a:rPr lang="en-US" dirty="0" smtClean="0"/>
              <a:t>’ is CALLBACK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46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Default</a:t>
            </a:r>
            <a:r>
              <a:rPr lang="en-US" baseline="0" dirty="0" smtClean="0"/>
              <a:t> Behaviors:</a:t>
            </a:r>
          </a:p>
          <a:p>
            <a:r>
              <a:rPr lang="en-US" baseline="0" dirty="0" smtClean="0"/>
              <a:t>clicking on link and going to </a:t>
            </a:r>
            <a:r>
              <a:rPr lang="en-US" baseline="0" dirty="0" err="1" smtClean="0"/>
              <a:t>href</a:t>
            </a:r>
            <a:endParaRPr lang="en-US" baseline="0" dirty="0" smtClean="0"/>
          </a:p>
          <a:p>
            <a:r>
              <a:rPr lang="en-US" baseline="0" dirty="0" smtClean="0"/>
              <a:t>Submission on link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484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/wiki/JQuery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087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using the $</a:t>
            </a:r>
            <a:r>
              <a:rPr lang="en-US" baseline="0" dirty="0" smtClean="0"/>
              <a:t> you get access to the jQuery methods – it wraps that object in a jQuery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737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496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directory ‘Your Turn’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83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2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1st picture is </a:t>
            </a:r>
            <a:r>
              <a:rPr lang="en-US" dirty="0" err="1" smtClean="0"/>
              <a:t>extastic</a:t>
            </a:r>
            <a:endParaRPr lang="en-US" dirty="0" smtClean="0"/>
          </a:p>
          <a:p>
            <a:r>
              <a:rPr lang="en-US" dirty="0" smtClean="0"/>
              <a:t>2nd picture</a:t>
            </a:r>
            <a:r>
              <a:rPr lang="en-US" baseline="0" dirty="0" smtClean="0"/>
              <a:t> is suspicious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05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ptabdata.uspto.gov</a:t>
            </a:r>
            <a:r>
              <a:rPr lang="en-US" dirty="0" smtClean="0"/>
              <a:t>/</a:t>
            </a:r>
            <a:r>
              <a:rPr lang="en-US" dirty="0" err="1" smtClean="0"/>
              <a:t>ptab-api</a:t>
            </a:r>
            <a:r>
              <a:rPr lang="en-US" dirty="0" smtClean="0"/>
              <a:t>/swagger/</a:t>
            </a:r>
            <a:r>
              <a:rPr lang="en-US" dirty="0" err="1" smtClean="0"/>
              <a:t>index.html</a:t>
            </a:r>
            <a:r>
              <a:rPr lang="en-US" smtClean="0"/>
              <a:t>#!/documents/documents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7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988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</a:t>
            </a:r>
            <a:r>
              <a:rPr lang="en-US" dirty="0" err="1" smtClean="0"/>
              <a:t>kim</a:t>
            </a:r>
            <a:r>
              <a:rPr lang="en-US" dirty="0" smtClean="0"/>
              <a:t>-</a:t>
            </a:r>
            <a:r>
              <a:rPr lang="en-US" dirty="0" err="1" smtClean="0"/>
              <a:t>kardashian</a:t>
            </a:r>
            <a:r>
              <a:rPr lang="en-US" dirty="0" smtClean="0"/>
              <a:t>-gif-</a:t>
            </a:r>
            <a:r>
              <a:rPr lang="en-US" dirty="0" err="1" smtClean="0"/>
              <a:t>simcity</a:t>
            </a:r>
            <a:r>
              <a:rPr lang="en-US" dirty="0" smtClean="0"/>
              <a:t>-</a:t>
            </a:r>
            <a:r>
              <a:rPr lang="en-US" dirty="0" err="1" smtClean="0"/>
              <a:t>buildit-QCevNzgfKTigg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</a:p>
          <a:p>
            <a:endParaRPr lang="en-US" dirty="0" smtClean="0"/>
          </a:p>
          <a:p>
            <a:r>
              <a:rPr lang="en-US" dirty="0" smtClean="0"/>
              <a:t>As</a:t>
            </a:r>
            <a:r>
              <a:rPr lang="en-US" baseline="0" dirty="0" smtClean="0"/>
              <a:t> we go through this do not hesitate to stand up and walk around. Sitting for 3 hours isn’t fun – I won’t be doing it </a:t>
            </a:r>
            <a:r>
              <a:rPr lang="en-US" baseline="0" dirty="0" err="1" smtClean="0"/>
              <a:t>sooooo</a:t>
            </a:r>
            <a:r>
              <a:rPr lang="en-US" baseline="0" dirty="0" smtClean="0"/>
              <a:t> you shouldn’t have to either!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abrown/JS_Class_Sept_2016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gi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gi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Events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tags/ref_eventattributes.asp" TargetMode="External"/><Relationship Id="rId3" Type="http://schemas.openxmlformats.org/officeDocument/2006/relationships/image" Target="../media/image8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gi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api.jquery.com/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4.gi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category/events/mouse-events/" TargetMode="External"/><Relationship Id="rId4" Type="http://schemas.openxmlformats.org/officeDocument/2006/relationships/hyperlink" Target="https://api.jquery.com/category/effects/fading/" TargetMode="External"/><Relationship Id="rId5" Type="http://schemas.openxmlformats.org/officeDocument/2006/relationships/hyperlink" Target="https://api.jquery.com/category/css/" TargetMode="External"/><Relationship Id="rId6" Type="http://schemas.openxmlformats.org/officeDocument/2006/relationships/hyperlink" Target="http://api.jquery.com/animate/" TargetMode="External"/><Relationship Id="rId7" Type="http://schemas.openxmlformats.org/officeDocument/2006/relationships/hyperlink" Target="http://api.jquery.com/category/attribut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i.jquery.com/category/events/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/" TargetMode="External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4.gi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hyperlink" Target="https://www.pluralsight.com/)" TargetMode="External"/><Relationship Id="rId5" Type="http://schemas.openxmlformats.org/officeDocument/2006/relationships/hyperlink" Target="https://www.udacity.com/" TargetMode="External"/><Relationship Id="rId6" Type="http://schemas.openxmlformats.org/officeDocument/2006/relationships/hyperlink" Target="http://jquery.com/)" TargetMode="External"/><Relationship Id="rId7" Type="http://schemas.openxmlformats.org/officeDocument/2006/relationships/hyperlink" Target="http://javascriptbook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school.io/" TargetMode="Externa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academy.commerce.gov/" TargetMode="External"/><Relationship Id="rId4" Type="http://schemas.openxmlformats.org/officeDocument/2006/relationships/hyperlink" Target="mailto:dataacademy@doc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g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gi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gi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gi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gi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gi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3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</a:t>
            </a:r>
            <a:r>
              <a:rPr lang="en-US" dirty="0" smtClean="0"/>
              <a:t> JavaScript (JS)</a:t>
            </a:r>
            <a:br>
              <a:rPr lang="en-US" dirty="0" smtClean="0"/>
            </a:br>
            <a:r>
              <a:rPr lang="en-US" dirty="0" smtClean="0"/>
              <a:t>Intro jQuery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r>
              <a:rPr lang="en-US" dirty="0" smtClean="0"/>
              <a:t> (and </a:t>
            </a:r>
            <a:r>
              <a:rPr lang="en-US" dirty="0" err="1" smtClean="0"/>
              <a:t>jquery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5643228"/>
            <a:ext cx="1324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Featuring </a:t>
            </a:r>
            <a:r>
              <a:rPr lang="en-US" sz="1200" i="1" dirty="0" err="1" smtClean="0">
                <a:latin typeface="+mj-lt"/>
              </a:rPr>
              <a:t>Beyonce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</a:t>
            </a:r>
            <a:r>
              <a:rPr lang="en-US" dirty="0"/>
              <a:t>repo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github.com/maabrown/JS_Class_Sept_2016</a:t>
            </a:r>
            <a:r>
              <a:rPr lang="en-US" dirty="0" smtClean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Find folder on your machine using ‘Finder’ (Mac) or ‘Windows Explorer’ (PC</a:t>
            </a:r>
            <a:r>
              <a:rPr lang="en-US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folder (directory) in Code editor – Sublime, Atom, or other of choosing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-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Since methods return arrays – we do looping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857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Text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text from the DOM:</a:t>
            </a:r>
          </a:p>
          <a:p>
            <a:endParaRPr lang="en-US" dirty="0"/>
          </a:p>
          <a:p>
            <a:r>
              <a:rPr lang="en-US" dirty="0" smtClean="0"/>
              <a:t>1. </a:t>
            </a:r>
            <a:r>
              <a:rPr lang="en-US" dirty="0" err="1" smtClean="0"/>
              <a:t>innerHTML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returns text and the HTML content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</a:t>
            </a:r>
            <a:r>
              <a:rPr lang="en-US" dirty="0" err="1" smtClean="0"/>
              <a:t>textContent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returns text, does not ’obey’ CSS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3. </a:t>
            </a:r>
            <a:r>
              <a:rPr lang="en-US" dirty="0" err="1" smtClean="0"/>
              <a:t>innerText</a:t>
            </a:r>
            <a:r>
              <a:rPr lang="en-US" dirty="0" smtClean="0">
                <a:sym typeface="Wingdings"/>
              </a:rPr>
              <a:t> returns text, does ’obey’ CSS</a:t>
            </a:r>
          </a:p>
          <a:p>
            <a:pPr lvl="1"/>
            <a:r>
              <a:rPr lang="en-US" dirty="0" smtClean="0">
                <a:sym typeface="Wingdings"/>
              </a:rPr>
              <a:t>If CSS has text ‘hidden’ it will not return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935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PRACTICE WITH DOM MANIP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DOM_Manip_Practice</a:t>
            </a:r>
            <a:endParaRPr lang="en-US" dirty="0" smtClean="0"/>
          </a:p>
          <a:p>
            <a:r>
              <a:rPr lang="en-US" dirty="0" smtClean="0"/>
              <a:t>Use JavaScript to do the following tasks:</a:t>
            </a:r>
          </a:p>
          <a:p>
            <a:endParaRPr lang="en-US" dirty="0"/>
          </a:p>
          <a:p>
            <a:r>
              <a:rPr lang="en-US" dirty="0" smtClean="0"/>
              <a:t>1. Print Solange’s name to the console</a:t>
            </a:r>
            <a:endParaRPr lang="en-US" dirty="0"/>
          </a:p>
          <a:p>
            <a:r>
              <a:rPr lang="en-US" dirty="0" smtClean="0"/>
              <a:t>2. Print Solange’s 3</a:t>
            </a:r>
            <a:r>
              <a:rPr lang="en-US" baseline="30000" dirty="0" smtClean="0"/>
              <a:t>rd</a:t>
            </a:r>
            <a:r>
              <a:rPr lang="en-US" dirty="0" smtClean="0"/>
              <a:t> album to the console – just text</a:t>
            </a:r>
            <a:endParaRPr lang="en-US" dirty="0"/>
          </a:p>
          <a:p>
            <a:r>
              <a:rPr lang="en-US" dirty="0" smtClean="0"/>
              <a:t>3. Print Solange’s 2</a:t>
            </a:r>
            <a:r>
              <a:rPr lang="en-US" baseline="30000" dirty="0" smtClean="0"/>
              <a:t>nd</a:t>
            </a:r>
            <a:r>
              <a:rPr lang="en-US" dirty="0" smtClean="0"/>
              <a:t> album to the console – with markup</a:t>
            </a:r>
          </a:p>
          <a:p>
            <a:r>
              <a:rPr lang="en-US" dirty="0" smtClean="0"/>
              <a:t>4. Print </a:t>
            </a:r>
            <a:r>
              <a:rPr lang="en-US" i="1" dirty="0" smtClean="0"/>
              <a:t>all</a:t>
            </a:r>
            <a:r>
              <a:rPr lang="en-US" dirty="0" smtClean="0"/>
              <a:t> of Solange’s albums to the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26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Change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same methods you used to grab text – you can change it!</a:t>
            </a:r>
          </a:p>
          <a:p>
            <a:r>
              <a:rPr lang="en-US" dirty="0" smtClean="0"/>
              <a:t>Remember these are attributes on an object, how do you think you can change it??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" y="3857414"/>
            <a:ext cx="10058400" cy="8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75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CSS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manipulate CSS classes uses the ‘</a:t>
            </a:r>
            <a:r>
              <a:rPr lang="en-US" dirty="0" err="1" smtClean="0"/>
              <a:t>classList</a:t>
            </a:r>
            <a:r>
              <a:rPr lang="en-US" dirty="0" smtClean="0"/>
              <a:t>’ property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[selector].</a:t>
            </a:r>
            <a:r>
              <a:rPr lang="en-US" dirty="0" err="1" smtClean="0"/>
              <a:t>classList</a:t>
            </a:r>
            <a:r>
              <a:rPr lang="en-US" dirty="0" smtClean="0"/>
              <a:t>.[method]</a:t>
            </a:r>
          </a:p>
          <a:p>
            <a:pPr lvl="1"/>
            <a:endParaRPr lang="en-US" dirty="0"/>
          </a:p>
          <a:p>
            <a:r>
              <a:rPr lang="en-US" dirty="0" smtClean="0"/>
              <a:t>Methods: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dd(’</a:t>
            </a:r>
            <a:r>
              <a:rPr lang="en-US" dirty="0" err="1" smtClean="0"/>
              <a:t>className</a:t>
            </a:r>
            <a:r>
              <a:rPr lang="en-US" dirty="0" smtClean="0"/>
              <a:t>’, 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emove(‘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1"/>
            <a:r>
              <a:rPr lang="en-US" dirty="0" smtClean="0"/>
              <a:t>contains(‘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2"/>
            <a:r>
              <a:rPr lang="en-US" dirty="0" smtClean="0"/>
              <a:t>Returns true if present</a:t>
            </a:r>
          </a:p>
          <a:p>
            <a:pPr lvl="2"/>
            <a:r>
              <a:rPr lang="en-US" dirty="0" smtClean="0"/>
              <a:t>Returns false if not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60" y="3703320"/>
            <a:ext cx="5888571" cy="720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60" y="4797445"/>
            <a:ext cx="5562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654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DOM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 DOM element:</a:t>
            </a:r>
          </a:p>
          <a:p>
            <a:pPr lvl="1"/>
            <a:r>
              <a:rPr lang="en-US" dirty="0" smtClean="0"/>
              <a:t>1. Create the element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newEl</a:t>
            </a:r>
            <a:r>
              <a:rPr lang="en-US" dirty="0" smtClean="0"/>
              <a:t> = </a:t>
            </a:r>
            <a:r>
              <a:rPr lang="en-US" dirty="0" err="1" smtClean="0"/>
              <a:t>document.createElement</a:t>
            </a:r>
            <a:r>
              <a:rPr lang="en-US" dirty="0" smtClean="0"/>
              <a:t>(‘li’);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2. Create a text node (if needed) 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newText</a:t>
            </a:r>
            <a:r>
              <a:rPr lang="en-US" dirty="0" smtClean="0"/>
              <a:t> = </a:t>
            </a:r>
            <a:r>
              <a:rPr lang="en-US" dirty="0" err="1" smtClean="0"/>
              <a:t>document.createTextNode</a:t>
            </a:r>
            <a:r>
              <a:rPr lang="en-US" dirty="0" smtClean="0"/>
              <a:t>(‘New Member’);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3. Append the text node to the element</a:t>
            </a:r>
          </a:p>
          <a:p>
            <a:pPr lvl="2"/>
            <a:r>
              <a:rPr lang="en-US" dirty="0" err="1" smtClean="0"/>
              <a:t>newEl.appendChild</a:t>
            </a:r>
            <a:r>
              <a:rPr lang="en-US" dirty="0" smtClean="0"/>
              <a:t>(</a:t>
            </a:r>
            <a:r>
              <a:rPr lang="en-US" dirty="0" err="1" smtClean="0"/>
              <a:t>newText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4. Find (cache) the position of desired element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position = </a:t>
            </a:r>
            <a:r>
              <a:rPr lang="en-US" dirty="0" err="1" smtClean="0"/>
              <a:t>document.getElementByTagName</a:t>
            </a:r>
            <a:r>
              <a:rPr lang="en-US" dirty="0" smtClean="0"/>
              <a:t>(‘</a:t>
            </a:r>
            <a:r>
              <a:rPr lang="en-US" dirty="0" err="1" smtClean="0"/>
              <a:t>ul</a:t>
            </a:r>
            <a:r>
              <a:rPr lang="en-US" dirty="0" smtClean="0"/>
              <a:t>’)[0]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5. Append new element to the position</a:t>
            </a:r>
          </a:p>
          <a:p>
            <a:pPr lvl="2"/>
            <a:r>
              <a:rPr lang="en-US" dirty="0" err="1" smtClean="0"/>
              <a:t>position.appendChild</a:t>
            </a:r>
            <a:r>
              <a:rPr lang="en-US" dirty="0" smtClean="0"/>
              <a:t>(</a:t>
            </a:r>
            <a:r>
              <a:rPr lang="en-US" dirty="0" err="1" smtClean="0"/>
              <a:t>newEl</a:t>
            </a:r>
            <a:r>
              <a:rPr lang="en-US" dirty="0" smtClean="0"/>
              <a:t>);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1" y="2880360"/>
            <a:ext cx="5577840" cy="17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819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30" y="990600"/>
            <a:ext cx="8359770" cy="457551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17725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DOM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Remove a DOM element: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1. Find the element you want to remove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removeEl</a:t>
            </a:r>
            <a:r>
              <a:rPr lang="en-US" dirty="0" smtClean="0"/>
              <a:t> = </a:t>
            </a:r>
            <a:r>
              <a:rPr lang="en-US" dirty="0" err="1" smtClean="0"/>
              <a:t>document.getElementsByClassName</a:t>
            </a:r>
            <a:r>
              <a:rPr lang="en-US" dirty="0" smtClean="0"/>
              <a:t>(‘</a:t>
            </a:r>
            <a:r>
              <a:rPr lang="en-US" dirty="0" err="1" smtClean="0"/>
              <a:t>newMember</a:t>
            </a:r>
            <a:r>
              <a:rPr lang="en-US" dirty="0" smtClean="0"/>
              <a:t>’)[0];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2. Find the parent of the element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parentEl</a:t>
            </a:r>
            <a:r>
              <a:rPr lang="en-US" dirty="0" smtClean="0"/>
              <a:t> = </a:t>
            </a:r>
            <a:r>
              <a:rPr lang="en-US" dirty="0" err="1" smtClean="0"/>
              <a:t>removeEl.parentNode</a:t>
            </a:r>
            <a:r>
              <a:rPr lang="en-US" dirty="0" smtClean="0"/>
              <a:t>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3. Use </a:t>
            </a:r>
            <a:r>
              <a:rPr lang="en-US" dirty="0" err="1" smtClean="0"/>
              <a:t>removeChild</a:t>
            </a:r>
            <a:r>
              <a:rPr lang="en-US" dirty="0" smtClean="0"/>
              <a:t>() method to remove the child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parentEl.removeChild</a:t>
            </a:r>
            <a:r>
              <a:rPr lang="en-US" dirty="0" smtClean="0"/>
              <a:t>(</a:t>
            </a:r>
            <a:r>
              <a:rPr lang="en-US" dirty="0" err="1" smtClean="0"/>
              <a:t>removeEl</a:t>
            </a:r>
            <a:r>
              <a:rPr lang="en-US" dirty="0" smtClean="0"/>
              <a:t>);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Shorter Syntax: </a:t>
            </a:r>
            <a:r>
              <a:rPr lang="en-US" dirty="0" err="1" smtClean="0"/>
              <a:t>removeEl.parentNode.removeChild</a:t>
            </a:r>
            <a:r>
              <a:rPr lang="en-US" dirty="0" smtClean="0"/>
              <a:t>(</a:t>
            </a:r>
            <a:r>
              <a:rPr lang="en-US" dirty="0" err="1" smtClean="0"/>
              <a:t>removeEl</a:t>
            </a:r>
            <a:r>
              <a:rPr lang="en-US" dirty="0" smtClean="0"/>
              <a:t>);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Doesn’t require you create a variable for the parent node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037182"/>
            <a:ext cx="6025515" cy="11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367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06694"/>
            <a:ext cx="10058400" cy="4023360"/>
          </a:xfrm>
        </p:spPr>
        <p:txBody>
          <a:bodyPr/>
          <a:lstStyle/>
          <a:p>
            <a:r>
              <a:rPr lang="en-US" dirty="0"/>
              <a:t>2. Work with the </a:t>
            </a:r>
            <a:r>
              <a:rPr lang="en-US" dirty="0" smtClean="0"/>
              <a:t>element</a:t>
            </a:r>
          </a:p>
          <a:p>
            <a:endParaRPr lang="en-US" dirty="0" smtClean="0"/>
          </a:p>
          <a:p>
            <a:r>
              <a:rPr lang="en-US" dirty="0" smtClean="0"/>
              <a:t>- Select element from </a:t>
            </a:r>
            <a:r>
              <a:rPr lang="en-US" dirty="0" err="1" smtClean="0"/>
              <a:t>nodeList</a:t>
            </a:r>
            <a:r>
              <a:rPr lang="en-US" dirty="0" smtClean="0"/>
              <a:t> (</a:t>
            </a:r>
            <a:r>
              <a:rPr lang="en-US" dirty="0" err="1" smtClean="0"/>
              <a:t>getElement</a:t>
            </a:r>
            <a:r>
              <a:rPr lang="en-US" dirty="0" smtClean="0"/>
              <a:t> + item() )  p198</a:t>
            </a:r>
          </a:p>
          <a:p>
            <a:r>
              <a:rPr lang="en-US" dirty="0" smtClean="0"/>
              <a:t>- Loop through </a:t>
            </a:r>
            <a:r>
              <a:rPr lang="en-US" dirty="0" err="1" smtClean="0"/>
              <a:t>nodelist</a:t>
            </a:r>
            <a:r>
              <a:rPr lang="en-US" dirty="0" smtClean="0"/>
              <a:t> – p. 205</a:t>
            </a:r>
          </a:p>
          <a:p>
            <a:r>
              <a:rPr lang="en-US" dirty="0" smtClean="0"/>
              <a:t>- Get text content – </a:t>
            </a:r>
            <a:r>
              <a:rPr lang="en-US" dirty="0" err="1" smtClean="0"/>
              <a:t>innerHTMl</a:t>
            </a:r>
            <a:r>
              <a:rPr lang="en-US" dirty="0" smtClean="0"/>
              <a:t>,  </a:t>
            </a:r>
            <a:r>
              <a:rPr lang="en-US" dirty="0" err="1" smtClean="0"/>
              <a:t>textContent</a:t>
            </a:r>
            <a:r>
              <a:rPr lang="en-US" dirty="0" smtClean="0"/>
              <a:t> (213)</a:t>
            </a:r>
          </a:p>
          <a:p>
            <a:r>
              <a:rPr lang="en-US" dirty="0" smtClean="0"/>
              <a:t>- Changing text node – 215</a:t>
            </a:r>
          </a:p>
          <a:p>
            <a:r>
              <a:rPr lang="en-US" dirty="0" smtClean="0"/>
              <a:t>- Change class – p. 218 - 234</a:t>
            </a:r>
          </a:p>
          <a:p>
            <a:r>
              <a:rPr lang="en-US" dirty="0" smtClean="0"/>
              <a:t>- Add element to DOM – p. 222</a:t>
            </a:r>
          </a:p>
          <a:p>
            <a:r>
              <a:rPr lang="en-US" dirty="0" smtClean="0"/>
              <a:t>- Remove element from DOM p.224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140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PRACTICE WITH DOM MANIP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1. Change header of the page from ‘African-American Writers’ to ‘African-American Authors’</a:t>
            </a:r>
          </a:p>
          <a:p>
            <a:endParaRPr lang="en-US" dirty="0"/>
          </a:p>
          <a:p>
            <a:r>
              <a:rPr lang="en-US" dirty="0" smtClean="0"/>
              <a:t>2. Add a class to the &lt;</a:t>
            </a:r>
            <a:r>
              <a:rPr lang="en-US" dirty="0" err="1" smtClean="0"/>
              <a:t>ul</a:t>
            </a:r>
            <a:r>
              <a:rPr lang="en-US" dirty="0" smtClean="0"/>
              <a:t>&gt; element that adds a border to the list</a:t>
            </a:r>
          </a:p>
          <a:p>
            <a:endParaRPr lang="en-US" dirty="0"/>
          </a:p>
          <a:p>
            <a:r>
              <a:rPr lang="en-US" dirty="0" smtClean="0"/>
              <a:t>3. Add a list item to the unordered list with the text: Alice Walker</a:t>
            </a:r>
          </a:p>
          <a:p>
            <a:endParaRPr lang="en-US" dirty="0"/>
          </a:p>
          <a:p>
            <a:r>
              <a:rPr lang="en-US" dirty="0" smtClean="0"/>
              <a:t>4. Add a class to your Alice Walker list item that will change the text color to any color other than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4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15" y="291783"/>
            <a:ext cx="9438005" cy="5899335"/>
          </a:xfrm>
        </p:spPr>
      </p:pic>
    </p:spTree>
    <p:extLst>
      <p:ext uri="{BB962C8B-B14F-4D97-AF65-F5344CB8AC3E}">
        <p14:creationId xmlns:p14="http://schemas.microsoft.com/office/powerpoint/2010/main" val="12528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POP QUIZ ON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How do you write a loop for arrays?</a:t>
            </a:r>
          </a:p>
          <a:p>
            <a:r>
              <a:rPr lang="en-US" dirty="0" smtClean="0"/>
              <a:t>2. How do you write a loop for objects?</a:t>
            </a:r>
          </a:p>
          <a:p>
            <a:r>
              <a:rPr lang="en-US" dirty="0" smtClean="0"/>
              <a:t>3. What is the difference between a function declaration and a function expression?</a:t>
            </a:r>
          </a:p>
          <a:p>
            <a:r>
              <a:rPr lang="en-US" dirty="0" smtClean="0"/>
              <a:t>4. What is a conditional statement?</a:t>
            </a:r>
          </a:p>
          <a:p>
            <a:r>
              <a:rPr lang="en-US" dirty="0" smtClean="0"/>
              <a:t>5. What does the ‘return’ keyword do?</a:t>
            </a:r>
          </a:p>
          <a:p>
            <a:r>
              <a:rPr lang="en-US" dirty="0" smtClean="0"/>
              <a:t>6. Using JavaScript, what is the object we use to manipulate the DOM?</a:t>
            </a:r>
          </a:p>
          <a:p>
            <a:r>
              <a:rPr lang="en-US" dirty="0" smtClean="0"/>
              <a:t>7. Do all nodes have attributes? Do all nodes have text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299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92" y="2373662"/>
            <a:ext cx="5607776" cy="3154374"/>
          </a:xfrm>
        </p:spPr>
      </p:pic>
    </p:spTree>
    <p:extLst>
      <p:ext uri="{BB962C8B-B14F-4D97-AF65-F5344CB8AC3E}">
        <p14:creationId xmlns:p14="http://schemas.microsoft.com/office/powerpoint/2010/main" val="6761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 tend to interact with websites using ‘events’</a:t>
            </a:r>
            <a:endParaRPr lang="en-US" dirty="0"/>
          </a:p>
          <a:p>
            <a:r>
              <a:rPr lang="en-US" dirty="0" smtClean="0"/>
              <a:t>Events include actions such </a:t>
            </a:r>
            <a:r>
              <a:rPr lang="en-US" dirty="0"/>
              <a:t>as:  (List found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Clicking</a:t>
            </a:r>
          </a:p>
          <a:p>
            <a:pPr lvl="1"/>
            <a:r>
              <a:rPr lang="en-US" dirty="0" smtClean="0"/>
              <a:t>Key-up, Key-down</a:t>
            </a:r>
          </a:p>
          <a:p>
            <a:pPr lvl="1"/>
            <a:r>
              <a:rPr lang="en-US" dirty="0" err="1" smtClean="0"/>
              <a:t>Doubleclicking</a:t>
            </a:r>
            <a:endParaRPr lang="en-US" dirty="0" smtClean="0"/>
          </a:p>
          <a:p>
            <a:pPr lvl="1"/>
            <a:r>
              <a:rPr lang="en-US" dirty="0" smtClean="0"/>
              <a:t>Submitting a form</a:t>
            </a:r>
          </a:p>
          <a:p>
            <a:pPr lvl="1"/>
            <a:r>
              <a:rPr lang="en-US" dirty="0" smtClean="0"/>
              <a:t>Selecting a checkbox</a:t>
            </a:r>
          </a:p>
          <a:p>
            <a:r>
              <a:rPr lang="en-US" dirty="0" smtClean="0"/>
              <a:t>The browser listens for events</a:t>
            </a:r>
          </a:p>
          <a:p>
            <a:r>
              <a:rPr lang="en-US" dirty="0" smtClean="0"/>
              <a:t>We are able to make changes to our website based on these events</a:t>
            </a:r>
          </a:p>
          <a:p>
            <a:r>
              <a:rPr lang="en-US" dirty="0" smtClean="0"/>
              <a:t>Events are </a:t>
            </a:r>
            <a:r>
              <a:rPr lang="en-US" i="1" dirty="0" smtClean="0"/>
              <a:t>fired/raised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Events </a:t>
            </a:r>
            <a:r>
              <a:rPr lang="en-US" i="1" dirty="0" smtClean="0">
                <a:sym typeface="Wingdings"/>
              </a:rPr>
              <a:t>trigger </a:t>
            </a:r>
            <a:r>
              <a:rPr lang="en-US" dirty="0" smtClean="0">
                <a:sym typeface="Wingdings"/>
              </a:rPr>
              <a:t>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524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that are used to get HTML to trigger scripts</a:t>
            </a:r>
          </a:p>
          <a:p>
            <a:pPr lvl="1"/>
            <a:r>
              <a:rPr lang="en-US" dirty="0" smtClean="0"/>
              <a:t>1. Select the element</a:t>
            </a:r>
          </a:p>
          <a:p>
            <a:pPr lvl="1"/>
            <a:r>
              <a:rPr lang="en-US" dirty="0" smtClean="0"/>
              <a:t>2. Specify which event</a:t>
            </a:r>
          </a:p>
          <a:p>
            <a:pPr lvl="1"/>
            <a:r>
              <a:rPr lang="en-US" dirty="0" smtClean="0"/>
              <a:t>3. Call the code</a:t>
            </a:r>
          </a:p>
          <a:p>
            <a:endParaRPr lang="en-US" dirty="0"/>
          </a:p>
          <a:p>
            <a:r>
              <a:rPr lang="en-US" dirty="0" smtClean="0"/>
              <a:t>3 Ways to Bind Events to HTML elements</a:t>
            </a:r>
          </a:p>
          <a:p>
            <a:pPr lvl="1"/>
            <a:r>
              <a:rPr lang="en-US" dirty="0" smtClean="0"/>
              <a:t>HTML Event Handlers (bad practice)</a:t>
            </a:r>
          </a:p>
          <a:p>
            <a:pPr lvl="1"/>
            <a:r>
              <a:rPr lang="en-US" dirty="0" smtClean="0"/>
              <a:t>DOM Event Handlers</a:t>
            </a:r>
          </a:p>
          <a:p>
            <a:pPr lvl="1"/>
            <a:r>
              <a:rPr lang="en-US" dirty="0" smtClean="0"/>
              <a:t>Event Listeners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of HTML Event Attributes (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</a:p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40" y="3063240"/>
            <a:ext cx="7015267" cy="268393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3293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HANDLING - DOM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err="1" smtClean="0"/>
              <a:t>ELEMENT.onEVENT</a:t>
            </a:r>
            <a:r>
              <a:rPr lang="en-US" dirty="0" smtClean="0"/>
              <a:t> = </a:t>
            </a:r>
            <a:r>
              <a:rPr lang="en-US" dirty="0" err="1" smtClean="0"/>
              <a:t>functionName</a:t>
            </a:r>
            <a:r>
              <a:rPr lang="en-US" dirty="0" smtClean="0"/>
              <a:t>; (found in JS file)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60520"/>
            <a:ext cx="5902188" cy="20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HANDLING </a:t>
            </a:r>
            <a:r>
              <a:rPr lang="en-US" dirty="0" smtClean="0"/>
              <a:t>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 err="1" smtClean="0"/>
              <a:t>element.addEventListener</a:t>
            </a:r>
            <a:r>
              <a:rPr lang="en-US" dirty="0" smtClean="0"/>
              <a:t>(‘event’, ’</a:t>
            </a:r>
            <a:r>
              <a:rPr lang="en-US" dirty="0" err="1" smtClean="0"/>
              <a:t>functionName</a:t>
            </a:r>
            <a:r>
              <a:rPr lang="en-US" dirty="0" smtClean="0"/>
              <a:t>’) </a:t>
            </a:r>
            <a:r>
              <a:rPr lang="en-US" dirty="0"/>
              <a:t>(found in JS file)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008119"/>
            <a:ext cx="5905358" cy="23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777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time an event is called – an ‘event’ object is made (shorthand: ‘e’)</a:t>
            </a:r>
          </a:p>
          <a:p>
            <a:r>
              <a:rPr lang="en-US" dirty="0" smtClean="0"/>
              <a:t>Must pass in the ‘e’ object to function to get access to it</a:t>
            </a:r>
          </a:p>
          <a:p>
            <a:r>
              <a:rPr lang="en-US" dirty="0" smtClean="0"/>
              <a:t>Important properties of object</a:t>
            </a:r>
          </a:p>
          <a:p>
            <a:pPr lvl="1"/>
            <a:r>
              <a:rPr lang="en-US" dirty="0" err="1" smtClean="0"/>
              <a:t>e.target</a:t>
            </a:r>
            <a:r>
              <a:rPr lang="en-US" dirty="0" smtClean="0"/>
              <a:t> (target of the event)</a:t>
            </a:r>
          </a:p>
          <a:p>
            <a:pPr lvl="1"/>
            <a:r>
              <a:rPr lang="en-US" dirty="0" err="1" smtClean="0"/>
              <a:t>e.type</a:t>
            </a:r>
            <a:r>
              <a:rPr lang="en-US" dirty="0" smtClean="0"/>
              <a:t> (type of event)</a:t>
            </a:r>
          </a:p>
          <a:p>
            <a:pPr lvl="1"/>
            <a:endParaRPr lang="en-US" dirty="0"/>
          </a:p>
          <a:p>
            <a:r>
              <a:rPr lang="en-US" dirty="0" smtClean="0"/>
              <a:t>Important methods</a:t>
            </a:r>
          </a:p>
          <a:p>
            <a:pPr lvl="1"/>
            <a:r>
              <a:rPr lang="en-US" dirty="0" err="1" smtClean="0"/>
              <a:t>e.preventDefault</a:t>
            </a:r>
            <a:r>
              <a:rPr lang="en-US" dirty="0" smtClean="0"/>
              <a:t>() – cancels default behavior</a:t>
            </a:r>
          </a:p>
          <a:p>
            <a:pPr lvl="1"/>
            <a:r>
              <a:rPr lang="en-US" dirty="0" err="1" smtClean="0"/>
              <a:t>e.stopPropagation</a:t>
            </a:r>
            <a:r>
              <a:rPr lang="en-US" dirty="0" smtClean="0"/>
              <a:t>() – stops events from bubbling or capturing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655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0" y="500380"/>
            <a:ext cx="10058400" cy="55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511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DELEGATION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if we have a long list of items? </a:t>
            </a:r>
          </a:p>
          <a:p>
            <a:r>
              <a:rPr lang="en-US" dirty="0" smtClean="0"/>
              <a:t>Use parent element to listen to all of its children </a:t>
            </a:r>
            <a:r>
              <a:rPr lang="en-US" dirty="0" smtClean="0">
                <a:sym typeface="Wingdings"/>
              </a:rPr>
              <a:t> event delegation</a:t>
            </a:r>
            <a:endParaRPr lang="en-US" dirty="0" smtClean="0"/>
          </a:p>
          <a:p>
            <a:r>
              <a:rPr lang="en-US" dirty="0" smtClean="0"/>
              <a:t>Looking back at our ’event’ object </a:t>
            </a:r>
          </a:p>
          <a:p>
            <a:pPr lvl="1"/>
            <a:r>
              <a:rPr lang="en-US" dirty="0" err="1" smtClean="0"/>
              <a:t>event.target</a:t>
            </a:r>
            <a:r>
              <a:rPr lang="en-US" dirty="0" smtClean="0"/>
              <a:t> gives you a variety of properties that you can use</a:t>
            </a:r>
          </a:p>
          <a:p>
            <a:pPr lvl="1"/>
            <a:endParaRPr lang="en-US" dirty="0"/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err="1" smtClean="0"/>
              <a:t>parentElement.addEventListener</a:t>
            </a:r>
            <a:r>
              <a:rPr lang="en-US" dirty="0" smtClean="0"/>
              <a:t>(‘event’, function(e) {</a:t>
            </a:r>
          </a:p>
          <a:p>
            <a:pPr marL="384048" lvl="2" indent="0">
              <a:buNone/>
            </a:pPr>
            <a:r>
              <a:rPr lang="en-US" dirty="0" smtClean="0"/>
              <a:t>	// RUN CODE HERE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// Access to ‘clicked’ li is found at </a:t>
            </a:r>
            <a:r>
              <a:rPr lang="en-US" dirty="0" err="1" smtClean="0"/>
              <a:t>e.target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80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Console on your web browser </a:t>
            </a:r>
            <a:r>
              <a:rPr lang="en-US" dirty="0" smtClean="0"/>
              <a:t>(Going over this option first)</a:t>
            </a:r>
          </a:p>
          <a:p>
            <a:endParaRPr lang="en-US" dirty="0"/>
          </a:p>
          <a:p>
            <a:r>
              <a:rPr lang="en-US" dirty="0" smtClean="0"/>
              <a:t>OR</a:t>
            </a:r>
          </a:p>
          <a:p>
            <a:endParaRPr lang="en-US" dirty="0"/>
          </a:p>
          <a:p>
            <a:r>
              <a:rPr lang="en-US" sz="2800" dirty="0" err="1" smtClean="0"/>
              <a:t>JSBin.com</a:t>
            </a:r>
            <a:r>
              <a:rPr lang="en-US" dirty="0" smtClean="0"/>
              <a:t> (This option second)</a:t>
            </a:r>
          </a:p>
        </p:txBody>
      </p:sp>
    </p:spTree>
    <p:extLst>
      <p:ext uri="{BB962C8B-B14F-4D97-AF65-F5344CB8AC3E}">
        <p14:creationId xmlns:p14="http://schemas.microsoft.com/office/powerpoint/2010/main" val="7569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15" y="289560"/>
            <a:ext cx="6435865" cy="1558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98" y="2148840"/>
            <a:ext cx="6160298" cy="394982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973900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21" y="2074545"/>
            <a:ext cx="5004117" cy="3753088"/>
          </a:xfrm>
        </p:spPr>
      </p:pic>
    </p:spTree>
    <p:extLst>
      <p:ext uri="{BB962C8B-B14F-4D97-AF65-F5344CB8AC3E}">
        <p14:creationId xmlns:p14="http://schemas.microsoft.com/office/powerpoint/2010/main" val="14549527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Event_Practice#2</a:t>
            </a:r>
          </a:p>
          <a:p>
            <a:endParaRPr lang="en-US" dirty="0"/>
          </a:p>
          <a:p>
            <a:r>
              <a:rPr lang="en-US" dirty="0" smtClean="0"/>
              <a:t>1. Use HTML Handler to change title to ‘First Ladies of Jazz’</a:t>
            </a:r>
          </a:p>
          <a:p>
            <a:endParaRPr lang="en-US" dirty="0" smtClean="0"/>
          </a:p>
          <a:p>
            <a:r>
              <a:rPr lang="en-US" dirty="0" smtClean="0"/>
              <a:t>2. Use an Event Handler (DOM or Event Listener) to show the list of Jazz Singers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3</a:t>
            </a:r>
            <a:r>
              <a:rPr lang="en-US" dirty="0" smtClean="0"/>
              <a:t>. Use Event Delegation so when a person’s name is clicked – a fact shows up about them!</a:t>
            </a:r>
          </a:p>
        </p:txBody>
      </p:sp>
    </p:spTree>
    <p:extLst>
      <p:ext uri="{BB962C8B-B14F-4D97-AF65-F5344CB8AC3E}">
        <p14:creationId xmlns:p14="http://schemas.microsoft.com/office/powerpoint/2010/main" val="1579747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What is an integer? What is a float?</a:t>
            </a:r>
          </a:p>
          <a:p>
            <a:r>
              <a:rPr lang="en-US" dirty="0" smtClean="0"/>
              <a:t>2. What is the difference between an array and an object? </a:t>
            </a:r>
            <a:endParaRPr lang="en-US" dirty="0"/>
          </a:p>
          <a:p>
            <a:r>
              <a:rPr lang="en-US" dirty="0" smtClean="0"/>
              <a:t>3. What does () do after a function name? </a:t>
            </a:r>
            <a:endParaRPr lang="en-US" dirty="0"/>
          </a:p>
          <a:p>
            <a:r>
              <a:rPr lang="en-US" dirty="0" smtClean="0"/>
              <a:t>4. What do we call the data we put in-between () when we write and call a function?</a:t>
            </a:r>
            <a:endParaRPr lang="en-US" dirty="0"/>
          </a:p>
          <a:p>
            <a:r>
              <a:rPr lang="en-US" dirty="0" smtClean="0"/>
              <a:t>5. What is a benefit of using Event Listeners?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. What is ‘e’ in Event Listeners and DOM Event Handlers?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184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ANYTHING YOU CAN DO WITH </a:t>
            </a:r>
            <a:r>
              <a:rPr lang="en-US" sz="8000" dirty="0" err="1" smtClean="0">
                <a:solidFill>
                  <a:srgbClr val="FF0000"/>
                </a:solidFill>
              </a:rPr>
              <a:t>jQUERY</a:t>
            </a:r>
            <a:r>
              <a:rPr lang="en-US" sz="8000" dirty="0" smtClean="0">
                <a:solidFill>
                  <a:srgbClr val="FF0000"/>
                </a:solidFill>
              </a:rPr>
              <a:t> YOU CAN DO WITH VANILLA JAVASCRIPT!!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library  designed to help simplify client-side scripting of HTML</a:t>
            </a:r>
          </a:p>
          <a:p>
            <a:r>
              <a:rPr lang="en-US" dirty="0" smtClean="0"/>
              <a:t>Free and open-source</a:t>
            </a:r>
          </a:p>
          <a:p>
            <a:r>
              <a:rPr lang="en-US" dirty="0" smtClean="0"/>
              <a:t>Most widely-used JS library</a:t>
            </a:r>
          </a:p>
          <a:p>
            <a:r>
              <a:rPr lang="en-US" dirty="0" smtClean="0"/>
              <a:t>Makes it easier to:</a:t>
            </a:r>
          </a:p>
          <a:p>
            <a:pPr lvl="1"/>
            <a:r>
              <a:rPr lang="en-US" dirty="0" smtClean="0"/>
              <a:t>Navigate a document</a:t>
            </a:r>
          </a:p>
          <a:p>
            <a:pPr lvl="1"/>
            <a:r>
              <a:rPr lang="en-US" dirty="0" smtClean="0"/>
              <a:t>Select DOM elements</a:t>
            </a:r>
          </a:p>
          <a:p>
            <a:pPr lvl="1"/>
            <a:r>
              <a:rPr lang="en-US" dirty="0" smtClean="0"/>
              <a:t>Handle events</a:t>
            </a:r>
          </a:p>
          <a:p>
            <a:pPr lvl="1"/>
            <a:r>
              <a:rPr lang="en-US" dirty="0" smtClean="0"/>
              <a:t>Create animations</a:t>
            </a:r>
          </a:p>
          <a:p>
            <a:pPr lvl="1"/>
            <a:r>
              <a:rPr lang="en-US" dirty="0" smtClean="0"/>
              <a:t>Develop Ajax applications</a:t>
            </a:r>
          </a:p>
          <a:p>
            <a:r>
              <a:rPr lang="en-US" dirty="0" smtClean="0"/>
              <a:t>Must include script tag above your JS file to use jQuery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660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-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 Syntax:</a:t>
            </a:r>
          </a:p>
          <a:p>
            <a:pPr lvl="1"/>
            <a:r>
              <a:rPr lang="en-US" dirty="0" smtClean="0"/>
              <a:t>$(‘selector’).method()</a:t>
            </a:r>
          </a:p>
          <a:p>
            <a:endParaRPr lang="en-US" dirty="0"/>
          </a:p>
          <a:p>
            <a:r>
              <a:rPr lang="en-US" dirty="0" smtClean="0"/>
              <a:t>Must use “$” </a:t>
            </a:r>
          </a:p>
          <a:p>
            <a:r>
              <a:rPr lang="en-US" dirty="0" smtClean="0"/>
              <a:t>Must use ‘ ‘ with the selector</a:t>
            </a:r>
          </a:p>
          <a:p>
            <a:r>
              <a:rPr lang="en-US" dirty="0" smtClean="0"/>
              <a:t>DOM element selectors are just like CSS selectors</a:t>
            </a:r>
          </a:p>
          <a:p>
            <a:r>
              <a:rPr lang="en-US" dirty="0" smtClean="0"/>
              <a:t>jQuery comes with helpful methods such as: (</a:t>
            </a:r>
            <a:r>
              <a:rPr lang="en-US" dirty="0" smtClean="0">
                <a:hlinkClick r:id="rId3"/>
              </a:rPr>
              <a:t>List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addClass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.hide()</a:t>
            </a:r>
          </a:p>
          <a:p>
            <a:pPr lvl="1"/>
            <a:r>
              <a:rPr lang="en-US" dirty="0" smtClean="0"/>
              <a:t>click()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removeClass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05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all “li” on a page</a:t>
            </a:r>
          </a:p>
          <a:p>
            <a:pPr lvl="1"/>
            <a:r>
              <a:rPr lang="en-US" dirty="0" smtClean="0"/>
              <a:t>$(‘li’)</a:t>
            </a:r>
          </a:p>
          <a:p>
            <a:pPr lvl="1"/>
            <a:endParaRPr lang="en-US" dirty="0"/>
          </a:p>
          <a:p>
            <a:r>
              <a:rPr lang="en-US" dirty="0" smtClean="0"/>
              <a:t>To get a ‘p’ with a class of ‘orange’</a:t>
            </a:r>
          </a:p>
          <a:p>
            <a:pPr lvl="1"/>
            <a:r>
              <a:rPr lang="en-US" dirty="0" smtClean="0"/>
              <a:t>$(‘</a:t>
            </a:r>
            <a:r>
              <a:rPr lang="en-US" dirty="0" err="1" smtClean="0"/>
              <a:t>p.organge</a:t>
            </a:r>
            <a:r>
              <a:rPr lang="en-US" dirty="0" smtClean="0"/>
              <a:t>’)</a:t>
            </a:r>
          </a:p>
          <a:p>
            <a:pPr lvl="1"/>
            <a:endParaRPr lang="en-US" dirty="0"/>
          </a:p>
          <a:p>
            <a:r>
              <a:rPr lang="en-US" dirty="0" smtClean="0"/>
              <a:t>To get elements with ’</a:t>
            </a:r>
            <a:r>
              <a:rPr lang="en-US" dirty="0" err="1" smtClean="0"/>
              <a:t>href</a:t>
            </a:r>
            <a:r>
              <a:rPr lang="en-US" dirty="0" smtClean="0"/>
              <a:t>’ attribute</a:t>
            </a:r>
          </a:p>
          <a:p>
            <a:pPr lvl="1"/>
            <a:r>
              <a:rPr lang="en-US" dirty="0" smtClean="0"/>
              <a:t>$(‘</a:t>
            </a:r>
            <a:r>
              <a:rPr lang="en-US" dirty="0" err="1" smtClean="0"/>
              <a:t>attr</a:t>
            </a:r>
            <a:r>
              <a:rPr lang="en-US" dirty="0" smtClean="0"/>
              <a:t>=</a:t>
            </a:r>
            <a:r>
              <a:rPr lang="en-US" dirty="0" err="1" smtClean="0"/>
              <a:t>href</a:t>
            </a:r>
            <a:r>
              <a:rPr lang="en-US" dirty="0" smtClean="0"/>
              <a:t>’)</a:t>
            </a:r>
          </a:p>
          <a:p>
            <a:pPr lvl="1"/>
            <a:endParaRPr lang="en-US" dirty="0"/>
          </a:p>
          <a:p>
            <a:r>
              <a:rPr lang="en-US" dirty="0" smtClean="0"/>
              <a:t>To get “div” with a “span” with a ’</a:t>
            </a:r>
            <a:r>
              <a:rPr lang="en-US" dirty="0" err="1" smtClean="0"/>
              <a:t>onclick</a:t>
            </a:r>
            <a:r>
              <a:rPr lang="en-US" dirty="0" smtClean="0"/>
              <a:t>’ attribute</a:t>
            </a:r>
          </a:p>
          <a:p>
            <a:pPr lvl="1"/>
            <a:r>
              <a:rPr lang="en-US" dirty="0" smtClean="0"/>
              <a:t>$(’</a:t>
            </a:r>
            <a:r>
              <a:rPr lang="en-US" dirty="0" err="1" smtClean="0"/>
              <a:t>div:has</a:t>
            </a:r>
            <a:r>
              <a:rPr lang="en-US" dirty="0" smtClean="0"/>
              <a:t>(span[</a:t>
            </a:r>
            <a:r>
              <a:rPr lang="en-US" dirty="0" err="1" smtClean="0"/>
              <a:t>onclick</a:t>
            </a:r>
            <a:r>
              <a:rPr lang="en-US" dirty="0" smtClean="0"/>
              <a:t>])) 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50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Class – </a:t>
            </a:r>
            <a:r>
              <a:rPr lang="en-US" dirty="0" err="1" smtClean="0"/>
              <a:t>addClass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smtClean="0"/>
              <a:t>Remove Class – </a:t>
            </a:r>
            <a:r>
              <a:rPr lang="en-US" dirty="0" err="1" smtClean="0"/>
              <a:t>removeClass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smtClean="0"/>
              <a:t>Add Element – after() or before()</a:t>
            </a:r>
          </a:p>
          <a:p>
            <a:endParaRPr lang="en-US" dirty="0"/>
          </a:p>
          <a:p>
            <a:r>
              <a:rPr lang="en-US" dirty="0" smtClean="0"/>
              <a:t>Remove Element – remove()</a:t>
            </a:r>
          </a:p>
          <a:p>
            <a:endParaRPr lang="en-US" dirty="0"/>
          </a:p>
          <a:p>
            <a:r>
              <a:rPr lang="en-US" dirty="0" smtClean="0"/>
              <a:t>Change CSS – </a:t>
            </a:r>
            <a:r>
              <a:rPr lang="en-US" dirty="0" err="1" smtClean="0"/>
              <a:t>css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0507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event listeners require a callback function (A function within a function)</a:t>
            </a:r>
          </a:p>
          <a:p>
            <a:endParaRPr lang="en-US" dirty="0" smtClean="0"/>
          </a:p>
          <a:p>
            <a:r>
              <a:rPr lang="en-US" dirty="0" smtClean="0"/>
              <a:t>Click Event – click()</a:t>
            </a:r>
          </a:p>
          <a:p>
            <a:endParaRPr lang="en-US" dirty="0"/>
          </a:p>
          <a:p>
            <a:r>
              <a:rPr lang="en-US" dirty="0" smtClean="0"/>
              <a:t>Hover - hover()</a:t>
            </a:r>
          </a:p>
          <a:p>
            <a:endParaRPr lang="en-US" dirty="0" smtClean="0"/>
          </a:p>
          <a:p>
            <a:r>
              <a:rPr lang="en-US" dirty="0" err="1" smtClean="0"/>
              <a:t>Mouseover</a:t>
            </a:r>
            <a:r>
              <a:rPr lang="en-US" dirty="0" smtClean="0"/>
              <a:t> - </a:t>
            </a:r>
            <a:r>
              <a:rPr lang="en-US" dirty="0" err="1" smtClean="0"/>
              <a:t>mouseover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4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737360"/>
            <a:ext cx="6019801" cy="4023360"/>
          </a:xfrm>
        </p:spPr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Right click page </a:t>
            </a:r>
            <a:endParaRPr lang="en-US" dirty="0"/>
          </a:p>
          <a:p>
            <a:pPr lvl="1"/>
            <a:r>
              <a:rPr lang="en-US" dirty="0" smtClean="0"/>
              <a:t>Select Inspect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8" y="2987238"/>
            <a:ext cx="4937125" cy="30857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0" y="2895401"/>
            <a:ext cx="5084064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event listeners require a callback function (A function within a function)</a:t>
            </a:r>
          </a:p>
          <a:p>
            <a:endParaRPr lang="en-US" dirty="0" smtClean="0"/>
          </a:p>
          <a:p>
            <a:r>
              <a:rPr lang="en-US" dirty="0" smtClean="0"/>
              <a:t>’on’ Method – allows you to set multiple events</a:t>
            </a:r>
          </a:p>
          <a:p>
            <a:pPr lvl="1"/>
            <a:r>
              <a:rPr lang="en-US" dirty="0" smtClean="0"/>
              <a:t>Pass in an object </a:t>
            </a:r>
          </a:p>
          <a:p>
            <a:pPr lvl="1"/>
            <a:r>
              <a:rPr lang="en-US" dirty="0" smtClean="0"/>
              <a:t>Object key/</a:t>
            </a:r>
            <a:r>
              <a:rPr lang="en-US" dirty="0" err="1" smtClean="0"/>
              <a:t>val</a:t>
            </a:r>
            <a:r>
              <a:rPr lang="en-US" dirty="0" smtClean="0"/>
              <a:t> pairs are ‘events’ (keys): ‘functions’ (value)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$(document).on({</a:t>
            </a:r>
          </a:p>
          <a:p>
            <a:pPr marL="201168" lvl="1" indent="0">
              <a:buNone/>
            </a:pPr>
            <a:r>
              <a:rPr lang="en-US" dirty="0" smtClean="0"/>
              <a:t>	click: function(),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mouseover</a:t>
            </a:r>
            <a:r>
              <a:rPr lang="en-US" dirty="0" smtClean="0"/>
              <a:t>: function()</a:t>
            </a:r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396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25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NOW IT IS YOUR TURN TO HAVE FUNSIES!!!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jQuery Events: </a:t>
            </a:r>
            <a:r>
              <a:rPr lang="en-US" dirty="0">
                <a:hlinkClick r:id="rId2"/>
              </a:rPr>
              <a:t>https://api.jquery.com/category/events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jQuery </a:t>
            </a:r>
            <a:r>
              <a:rPr lang="en-US" dirty="0" err="1"/>
              <a:t>Mouseevents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https://api.jquery.com/category/events/mouse-events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jQuery Fading: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api.jquery.com/category/effects/fading/</a:t>
            </a:r>
            <a:endParaRPr lang="en-US" dirty="0" smtClean="0"/>
          </a:p>
          <a:p>
            <a:r>
              <a:rPr lang="en-US" dirty="0"/>
              <a:t>jQuery CSS: </a:t>
            </a:r>
            <a:r>
              <a:rPr lang="en-US" dirty="0">
                <a:hlinkClick r:id="rId5"/>
              </a:rPr>
              <a:t>https://api.jquery.com/category/css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jQuery Animate: </a:t>
            </a:r>
            <a:r>
              <a:rPr lang="en-US" dirty="0">
                <a:hlinkClick r:id="rId6"/>
              </a:rPr>
              <a:t>http://api.jquery.com/animate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jQuery Attributes: </a:t>
            </a:r>
            <a:r>
              <a:rPr lang="en-US" dirty="0">
                <a:hlinkClick r:id="rId7"/>
              </a:rPr>
              <a:t>http://api.jquery.com/category/attributes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4505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AJAX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$.get()</a:t>
            </a:r>
          </a:p>
          <a:p>
            <a:r>
              <a:rPr lang="en-US" dirty="0" smtClean="0"/>
              <a:t>Uses a callback function!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3"/>
              </a:rPr>
              <a:t>http://api.jquery.com/jQuery.get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FORMULA IS: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810" y="3489960"/>
            <a:ext cx="7354251" cy="2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911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- 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Types</a:t>
            </a:r>
          </a:p>
          <a:p>
            <a:pPr lvl="1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Get information</a:t>
            </a:r>
          </a:p>
          <a:p>
            <a:pPr lvl="1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Update or insert new information</a:t>
            </a:r>
          </a:p>
          <a:p>
            <a:pPr lvl="1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Add new information</a:t>
            </a:r>
          </a:p>
          <a:p>
            <a:pPr lvl="1"/>
            <a:r>
              <a:rPr lang="en-US" dirty="0" smtClean="0"/>
              <a:t>DELETE</a:t>
            </a:r>
          </a:p>
          <a:p>
            <a:pPr lvl="2"/>
            <a:r>
              <a:rPr lang="en-US" dirty="0" smtClean="0"/>
              <a:t>Delete information</a:t>
            </a:r>
          </a:p>
          <a:p>
            <a:pPr lvl="2"/>
            <a:endParaRPr lang="en-US" dirty="0"/>
          </a:p>
          <a:p>
            <a:r>
              <a:rPr lang="en-US" dirty="0" smtClean="0"/>
              <a:t>Each API is set up differently with how to make ‘calls’</a:t>
            </a:r>
          </a:p>
          <a:p>
            <a:pPr lvl="1"/>
            <a:r>
              <a:rPr lang="en-US" dirty="0" smtClean="0"/>
              <a:t>Look at documentation</a:t>
            </a:r>
          </a:p>
          <a:p>
            <a:pPr lvl="1"/>
            <a:r>
              <a:rPr lang="en-US" dirty="0" smtClean="0"/>
              <a:t>It is okay to </a:t>
            </a:r>
            <a:r>
              <a:rPr lang="en-US" smtClean="0"/>
              <a:t>make mistakes hitting an API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70946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1518920"/>
            <a:ext cx="10058400" cy="35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432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37744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Code School (</a:t>
            </a:r>
            <a:r>
              <a:rPr lang="en-US" dirty="0" smtClean="0">
                <a:hlinkClick r:id="rId2"/>
              </a:rPr>
              <a:t>www.codeschool.io</a:t>
            </a:r>
            <a:r>
              <a:rPr lang="en-US" dirty="0" smtClean="0"/>
              <a:t>) </a:t>
            </a:r>
          </a:p>
          <a:p>
            <a:r>
              <a:rPr lang="en-US" dirty="0"/>
              <a:t>Eloquent JavaScript (</a:t>
            </a:r>
            <a:r>
              <a:rPr lang="en-US" dirty="0">
                <a:hlinkClick r:id="rId3"/>
              </a:rPr>
              <a:t>http://eloquentjavascript.net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Pluralsight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www.pluralsight.com</a:t>
            </a:r>
            <a:r>
              <a:rPr lang="en-US" dirty="0"/>
              <a:t>)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Udacity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https://www.udacity.com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/>
              <a:t>jQuery Documentation (</a:t>
            </a:r>
            <a:r>
              <a:rPr lang="en-US" dirty="0">
                <a:hlinkClick r:id="rId6"/>
              </a:rPr>
              <a:t>http://jquery.com</a:t>
            </a:r>
            <a:r>
              <a:rPr lang="en-US" dirty="0" smtClean="0">
                <a:hlinkClick r:id="rId6"/>
              </a:rPr>
              <a:t>/)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 &amp; jQuery – Book by Jon </a:t>
            </a:r>
            <a:r>
              <a:rPr lang="en-US" dirty="0" err="1" smtClean="0"/>
              <a:t>Duckett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http://javascriptbook.com</a:t>
            </a:r>
            <a:r>
              <a:rPr lang="en-US" dirty="0" smtClean="0">
                <a:hlinkClick r:id="rId7"/>
              </a:rPr>
              <a:t>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2472268"/>
            <a:ext cx="539261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JSBin.com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3378200"/>
          </a:xfrm>
        </p:spPr>
        <p:txBody>
          <a:bodyPr>
            <a:norm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JSBin.com</a:t>
            </a:r>
            <a:endParaRPr lang="en-US" dirty="0" smtClean="0"/>
          </a:p>
          <a:p>
            <a:pPr lvl="1"/>
            <a:r>
              <a:rPr lang="en-US" dirty="0" smtClean="0"/>
              <a:t>Select ‘JavaScript’</a:t>
            </a:r>
          </a:p>
          <a:p>
            <a:pPr lvl="1"/>
            <a:r>
              <a:rPr lang="en-US" dirty="0" smtClean="0"/>
              <a:t>Select ‘Console’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83480" y="207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307080" y="2203531"/>
            <a:ext cx="4937760" cy="694266"/>
          </a:xfrm>
        </p:spPr>
        <p:txBody>
          <a:bodyPr>
            <a:normAutofit/>
          </a:bodyPr>
          <a:lstStyle/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‘Output’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‘HTML’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9440"/>
            <a:ext cx="5035296" cy="314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139440"/>
            <a:ext cx="5035296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r>
              <a:rPr lang="en-US" sz="2200" dirty="0" smtClean="0"/>
              <a:t>7 Types of Data:</a:t>
            </a:r>
          </a:p>
          <a:p>
            <a:pPr lvl="2"/>
            <a:r>
              <a:rPr lang="en-US" dirty="0" smtClean="0"/>
              <a:t>String</a:t>
            </a:r>
          </a:p>
          <a:p>
            <a:pPr lvl="2"/>
            <a:r>
              <a:rPr lang="en-US" dirty="0" smtClean="0"/>
              <a:t>Number (Integer and Float)</a:t>
            </a:r>
          </a:p>
          <a:p>
            <a:pPr lvl="2"/>
            <a:r>
              <a:rPr lang="en-US" dirty="0" smtClean="0"/>
              <a:t>Boolean</a:t>
            </a:r>
          </a:p>
          <a:p>
            <a:pPr lvl="2"/>
            <a:r>
              <a:rPr lang="en-US" dirty="0" smtClean="0"/>
              <a:t>Array</a:t>
            </a:r>
          </a:p>
          <a:p>
            <a:pPr lvl="2"/>
            <a:r>
              <a:rPr lang="en-US" dirty="0" smtClean="0"/>
              <a:t>Object</a:t>
            </a:r>
          </a:p>
          <a:p>
            <a:pPr lvl="2"/>
            <a:r>
              <a:rPr lang="en-US" dirty="0" smtClean="0"/>
              <a:t>Null</a:t>
            </a:r>
          </a:p>
          <a:p>
            <a:pPr lvl="2"/>
            <a:r>
              <a:rPr lang="en-US" dirty="0" smtClean="0"/>
              <a:t>Undefined</a:t>
            </a:r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</a:t>
            </a:r>
            <a:r>
              <a:rPr lang="en-US" dirty="0"/>
              <a:t> </a:t>
            </a:r>
            <a:r>
              <a:rPr lang="en-US" dirty="0" smtClean="0"/>
              <a:t>(sometimes single) quotes</a:t>
            </a:r>
          </a:p>
          <a:p>
            <a:r>
              <a:rPr lang="en-US" dirty="0" smtClean="0"/>
              <a:t>Consists of characters </a:t>
            </a:r>
          </a:p>
          <a:p>
            <a:pPr lvl="1"/>
            <a:r>
              <a:rPr lang="en-US" dirty="0"/>
              <a:t>Spaces </a:t>
            </a:r>
            <a:r>
              <a:rPr lang="en-US" i="1" dirty="0"/>
              <a:t>are</a:t>
            </a:r>
            <a:r>
              <a:rPr lang="en-US" dirty="0"/>
              <a:t> characters</a:t>
            </a:r>
            <a:endParaRPr lang="en-US" dirty="0" smtClean="0"/>
          </a:p>
          <a:p>
            <a:pPr lvl="1"/>
            <a:r>
              <a:rPr lang="en-US" dirty="0" smtClean="0"/>
              <a:t>Zero-indexed (which includes spaces)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”Hello”</a:t>
            </a:r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value }”</a:t>
            </a:r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</a:p>
          <a:p>
            <a:pPr lvl="1"/>
            <a:r>
              <a:rPr lang="en-US" dirty="0" smtClean="0"/>
              <a:t>3.141592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– NULL - UNDEFINED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Values of ‘true’ or ‘false’</a:t>
            </a:r>
          </a:p>
          <a:p>
            <a:pPr lvl="1"/>
            <a:endParaRPr lang="en-US" dirty="0"/>
          </a:p>
          <a:p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Variable without a value</a:t>
            </a:r>
          </a:p>
          <a:p>
            <a:pPr lvl="1"/>
            <a:endParaRPr lang="en-US" dirty="0"/>
          </a:p>
          <a:p>
            <a:r>
              <a:rPr lang="en-US" dirty="0"/>
              <a:t>Null</a:t>
            </a:r>
          </a:p>
          <a:p>
            <a:pPr lvl="1"/>
            <a:r>
              <a:rPr lang="en-US" dirty="0"/>
              <a:t>Essentially something that doesn’t </a:t>
            </a:r>
            <a:r>
              <a:rPr lang="en-US" dirty="0" smtClean="0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Practitioner of </a:t>
            </a:r>
            <a:r>
              <a:rPr lang="en-US" dirty="0" err="1" smtClean="0"/>
              <a:t>Crossfit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Ordered collection of data</a:t>
            </a:r>
          </a:p>
          <a:p>
            <a:pPr lvl="1"/>
            <a:r>
              <a:rPr lang="en-US" dirty="0" smtClean="0"/>
              <a:t>Zero-indexed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Technically is an ‘object’ data type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  <a:endParaRPr lang="en-US" dirty="0"/>
          </a:p>
          <a:p>
            <a:r>
              <a:rPr lang="en-US" dirty="0"/>
              <a:t>To get the value in an array:</a:t>
            </a:r>
          </a:p>
          <a:p>
            <a:pPr lvl="2"/>
            <a:r>
              <a:rPr lang="en-US" dirty="0" err="1"/>
              <a:t>arrayName</a:t>
            </a:r>
            <a:r>
              <a:rPr lang="en-US" dirty="0"/>
              <a:t>[index]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2"/>
            <a:r>
              <a:rPr lang="en-US" sz="1800" dirty="0"/>
              <a:t>[3, 2, “hello”, {}, 4.555555, true] </a:t>
            </a:r>
            <a:r>
              <a:rPr lang="en-US" sz="1800" dirty="0">
                <a:sym typeface="Wingdings"/>
              </a:rPr>
              <a:t> One </a:t>
            </a:r>
            <a:r>
              <a:rPr lang="en-US" sz="1800" dirty="0" smtClean="0">
                <a:sym typeface="Wingdings"/>
              </a:rPr>
              <a:t>array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[“hello”], [37, 91] </a:t>
            </a:r>
            <a:r>
              <a:rPr lang="en-US" sz="1800" dirty="0">
                <a:sym typeface="Wingdings"/>
              </a:rPr>
              <a:t> Two </a:t>
            </a:r>
            <a:r>
              <a:rPr lang="en-US" sz="1800" dirty="0" smtClean="0">
                <a:sym typeface="Wingdings"/>
              </a:rPr>
              <a:t>arrays</a:t>
            </a:r>
          </a:p>
          <a:p>
            <a:pPr lvl="2"/>
            <a:endParaRPr lang="en-US" sz="1800" dirty="0">
              <a:sym typeface="Wingdings"/>
            </a:endParaRPr>
          </a:p>
          <a:p>
            <a:pPr lvl="2"/>
            <a:r>
              <a:rPr lang="en-US" sz="1800" dirty="0">
                <a:sym typeface="Wingdings"/>
              </a:rPr>
              <a:t>[ [3,2,”hello”], 45, “laugh”]  One array but an array within an </a:t>
            </a:r>
            <a:r>
              <a:rPr lang="en-US" sz="1800" dirty="0" smtClean="0">
                <a:sym typeface="Wingdings"/>
              </a:rPr>
              <a:t>array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b="1" dirty="0" smtClean="0"/>
              <a:t>Key-value pairs</a:t>
            </a:r>
          </a:p>
          <a:p>
            <a:pPr lvl="1"/>
            <a:r>
              <a:rPr lang="en-US" dirty="0" smtClean="0"/>
              <a:t>KEY</a:t>
            </a:r>
            <a:r>
              <a:rPr lang="en-US" dirty="0"/>
              <a:t>: </a:t>
            </a:r>
            <a:r>
              <a:rPr lang="en-US" dirty="0" smtClean="0"/>
              <a:t>VALUE</a:t>
            </a:r>
            <a:endParaRPr lang="en-US" b="1" dirty="0" smtClean="0"/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r>
              <a:rPr lang="en-US" dirty="0"/>
              <a:t>Access values  2 ways:</a:t>
            </a:r>
          </a:p>
          <a:p>
            <a:pPr lvl="2"/>
            <a:r>
              <a:rPr lang="en-US" i="1" dirty="0" err="1"/>
              <a:t>objectName</a:t>
            </a:r>
            <a:r>
              <a:rPr lang="en-US" i="1" dirty="0"/>
              <a:t>[key] = value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[name] = ”Mark Brown II”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[“position”] = ?</a:t>
            </a:r>
          </a:p>
          <a:p>
            <a:pPr lvl="2"/>
            <a:r>
              <a:rPr lang="en-US" i="1" dirty="0" err="1"/>
              <a:t>objectName.key</a:t>
            </a:r>
            <a:r>
              <a:rPr lang="en-US" i="1" dirty="0"/>
              <a:t> = value</a:t>
            </a:r>
          </a:p>
          <a:p>
            <a:pPr lvl="3"/>
            <a:r>
              <a:rPr lang="en-US" dirty="0" err="1"/>
              <a:t>newObject.employer</a:t>
            </a:r>
            <a:r>
              <a:rPr lang="en-US" dirty="0"/>
              <a:t> = 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/>
              <a:t>+</a:t>
            </a:r>
          </a:p>
          <a:p>
            <a:pPr lvl="2"/>
            <a:r>
              <a:rPr lang="en-US" dirty="0"/>
              <a:t>Add numbers, concatenates </a:t>
            </a:r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Console.log</a:t>
            </a:r>
            <a:r>
              <a:rPr lang="en-US" dirty="0" smtClean="0"/>
              <a:t> -  </a:t>
            </a:r>
            <a:r>
              <a:rPr lang="en-US" dirty="0" err="1" smtClean="0"/>
              <a:t>typeof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Console.log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Is a function</a:t>
            </a:r>
          </a:p>
          <a:p>
            <a:pPr lvl="1"/>
            <a:r>
              <a:rPr lang="en-US" dirty="0"/>
              <a:t>Returns the value </a:t>
            </a:r>
            <a:r>
              <a:rPr lang="en-US" dirty="0" smtClean="0"/>
              <a:t>given to </a:t>
            </a:r>
            <a:r>
              <a:rPr lang="en-US" dirty="0"/>
              <a:t>the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Put the computation you want in between the parentheses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console.log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(“hello”);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err="1"/>
              <a:t>typeof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an operator</a:t>
            </a:r>
          </a:p>
          <a:p>
            <a:pPr lvl="1"/>
            <a:r>
              <a:rPr lang="en-US" dirty="0"/>
              <a:t>Tells you the data type of an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Type ‘</a:t>
            </a:r>
            <a:r>
              <a:rPr lang="en-US" dirty="0" err="1" smtClean="0"/>
              <a:t>typeof</a:t>
            </a:r>
            <a:r>
              <a:rPr lang="en-US" dirty="0" smtClean="0"/>
              <a:t>’ – give it a space – put the value you want to evaluate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typeof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{}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06640" cy="463015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553" y="1203960"/>
            <a:ext cx="8094447" cy="5059680"/>
          </a:xfrm>
        </p:spPr>
      </p:pic>
      <p:sp>
        <p:nvSpPr>
          <p:cNvPr id="2" name="Rectangle 1"/>
          <p:cNvSpPr/>
          <p:nvPr/>
        </p:nvSpPr>
        <p:spPr>
          <a:xfrm>
            <a:off x="1169046" y="1717654"/>
            <a:ext cx="1007807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REDO THESE IMAGES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2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3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4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/>
              <a:t>5</a:t>
            </a:r>
            <a:r>
              <a:rPr lang="en-US" dirty="0" smtClean="0"/>
              <a:t>. True/False: I can have mixed data types in my array.</a:t>
            </a:r>
          </a:p>
          <a:p>
            <a:r>
              <a:rPr lang="en-US" dirty="0"/>
              <a:t>6</a:t>
            </a:r>
            <a:r>
              <a:rPr lang="en-US" dirty="0" smtClean="0"/>
              <a:t>. How can I check a datatype using my computer?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Can assign variables any value – including arrays, objects, functions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myName</a:t>
            </a:r>
            <a:r>
              <a:rPr lang="en-US" dirty="0"/>
              <a:t> = “Mark”;</a:t>
            </a:r>
          </a:p>
          <a:p>
            <a:pPr lvl="1"/>
            <a:r>
              <a:rPr lang="en-US" dirty="0" smtClean="0"/>
              <a:t>Always </a:t>
            </a:r>
            <a:r>
              <a:rPr lang="en-US" dirty="0"/>
              <a:t>use a </a:t>
            </a:r>
            <a:r>
              <a:rPr lang="en-US" dirty="0" smtClean="0"/>
              <a:t>“;”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How you access the variable’s value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Some methods:</a:t>
            </a:r>
          </a:p>
          <a:p>
            <a:pPr lvl="2"/>
            <a:r>
              <a:rPr lang="en-US" dirty="0" smtClean="0"/>
              <a:t>Reverse()</a:t>
            </a:r>
          </a:p>
          <a:p>
            <a:pPr lvl="2"/>
            <a:r>
              <a:rPr lang="en-US" dirty="0" err="1" smtClean="0"/>
              <a:t>toString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length (property – not a method)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names = [‘</a:t>
            </a:r>
            <a:r>
              <a:rPr lang="en-US" dirty="0" err="1"/>
              <a:t>Beyonce</a:t>
            </a:r>
            <a:r>
              <a:rPr lang="en-US" dirty="0"/>
              <a:t>’, ‘</a:t>
            </a:r>
            <a:r>
              <a:rPr lang="en-US" dirty="0" err="1"/>
              <a:t>Bey</a:t>
            </a:r>
            <a:r>
              <a:rPr lang="en-US" dirty="0"/>
              <a:t>’, ‘</a:t>
            </a:r>
            <a:r>
              <a:rPr lang="en-US" dirty="0" err="1"/>
              <a:t>Yonce</a:t>
            </a:r>
            <a:r>
              <a:rPr lang="en-US" dirty="0"/>
              <a:t>’];</a:t>
            </a:r>
          </a:p>
          <a:p>
            <a:pPr lvl="1"/>
            <a:r>
              <a:rPr lang="en-US" dirty="0"/>
              <a:t>names[0] = ‘</a:t>
            </a:r>
            <a:r>
              <a:rPr lang="en-US" dirty="0" err="1"/>
              <a:t>Beyonce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names[2] = ?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sailorNames</a:t>
            </a:r>
            <a:r>
              <a:rPr lang="en-US" dirty="0"/>
              <a:t> = [‘Moon’, ‘Jupiter’, ‘Mars</a:t>
            </a:r>
            <a:r>
              <a:rPr lang="en-US" dirty="0" smtClean="0"/>
              <a:t>’, ’Venus’, ‘Mercury’];</a:t>
            </a:r>
            <a:endParaRPr lang="en-US" dirty="0"/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[2]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[3][0]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[1][6] = 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r>
              <a:rPr lang="en-US" dirty="0"/>
              <a:t>Access values  2 ways:</a:t>
            </a:r>
          </a:p>
          <a:p>
            <a:pPr lvl="2"/>
            <a:r>
              <a:rPr lang="en-US" i="1" dirty="0" err="1"/>
              <a:t>objectName</a:t>
            </a:r>
            <a:r>
              <a:rPr lang="en-US" i="1" dirty="0"/>
              <a:t>[key] = value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[name] = ”Mark Brown II”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[“position”] = ?</a:t>
            </a:r>
          </a:p>
          <a:p>
            <a:pPr lvl="2"/>
            <a:r>
              <a:rPr lang="en-US" i="1" dirty="0" err="1"/>
              <a:t>objectName.key</a:t>
            </a:r>
            <a:r>
              <a:rPr lang="en-US" i="1" dirty="0"/>
              <a:t> = value</a:t>
            </a:r>
          </a:p>
          <a:p>
            <a:pPr lvl="3"/>
            <a:r>
              <a:rPr lang="en-US" dirty="0" err="1"/>
              <a:t>newObject.employer</a:t>
            </a:r>
            <a:r>
              <a:rPr lang="en-US" dirty="0"/>
              <a:t> = 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newObject</a:t>
            </a:r>
            <a:r>
              <a:rPr lang="en-US" dirty="0"/>
              <a:t> = {</a:t>
            </a:r>
          </a:p>
          <a:p>
            <a:pPr marL="384048" lvl="2" indent="0">
              <a:buNone/>
            </a:pPr>
            <a:r>
              <a:rPr lang="en-US" dirty="0"/>
              <a:t>	name: ”Mark Brown II”,</a:t>
            </a:r>
          </a:p>
          <a:p>
            <a:pPr marL="384048" lvl="2" indent="0">
              <a:buNone/>
            </a:pPr>
            <a:r>
              <a:rPr lang="en-US" dirty="0"/>
              <a:t>	position: “ Developer”,</a:t>
            </a:r>
          </a:p>
          <a:p>
            <a:pPr marL="384048" lvl="2" indent="0">
              <a:buNone/>
            </a:pPr>
            <a:r>
              <a:rPr lang="en-US" dirty="0"/>
              <a:t>	employer: “Department of Commerce”</a:t>
            </a:r>
          </a:p>
          <a:p>
            <a:pPr marL="384048" lvl="2" indent="0">
              <a:buNone/>
            </a:pPr>
            <a:r>
              <a:rPr lang="en-US" dirty="0"/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4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 smtClean="0"/>
              <a:t>	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“Ruby on Rails”,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“C++”,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“AngularJS”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‘AngularJS?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“web”,</a:t>
            </a:r>
          </a:p>
          <a:p>
            <a:pPr marL="201168" lvl="1" indent="0">
              <a:buNone/>
            </a:pPr>
            <a:r>
              <a:rPr lang="en-US" dirty="0" smtClean="0"/>
              <a:t>	language: 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“object”,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 </a:t>
            </a:r>
            <a:r>
              <a:rPr lang="en-US" dirty="0" smtClean="0"/>
              <a:t>    “BEA”, “NOAA”, “NIST”, ”MBDA”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</a:t>
            </a:r>
            <a:r>
              <a:rPr lang="en-US" sz="1800" dirty="0" smtClean="0"/>
              <a:t>[“language”]?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‘NIST’?</a:t>
            </a:r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9046" y="1717654"/>
            <a:ext cx="1007807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REDO THESE IMAGES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11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REPEAT AFTER ME!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dirty="0" smtClean="0"/>
              <a:t>ALL ARRAYS </a:t>
            </a:r>
            <a:r>
              <a:rPr lang="en-US" sz="4400" i="1" dirty="0" smtClean="0"/>
              <a:t>ARE</a:t>
            </a:r>
            <a:r>
              <a:rPr lang="en-US" sz="4400" dirty="0" smtClean="0"/>
              <a:t> OBJECTS</a:t>
            </a:r>
          </a:p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ALL OBJECTS ARE </a:t>
            </a:r>
            <a:r>
              <a:rPr lang="en-US" sz="4400" i="1" dirty="0" smtClean="0"/>
              <a:t>NOT</a:t>
            </a:r>
            <a:r>
              <a:rPr lang="en-US" sz="4400" dirty="0" smtClean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3895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2067560"/>
            <a:ext cx="6451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 – 5 MIN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0" y="2171700"/>
            <a:ext cx="6350000" cy="3568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9046" y="1717654"/>
            <a:ext cx="1007807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MOVE THIS TO THE PROPER PLACE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7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6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Text-based detail breakdown of what you want to do in your code</a:t>
            </a:r>
          </a:p>
          <a:p>
            <a:r>
              <a:rPr lang="en-US" dirty="0" smtClean="0"/>
              <a:t>MAKE NO ASSUMPTIONS</a:t>
            </a:r>
          </a:p>
          <a:p>
            <a:r>
              <a:rPr lang="en-US" dirty="0" smtClean="0"/>
              <a:t>Every detail counts!!</a:t>
            </a:r>
          </a:p>
          <a:p>
            <a:endParaRPr lang="en-US" dirty="0"/>
          </a:p>
          <a:p>
            <a:r>
              <a:rPr lang="en-US" dirty="0" smtClean="0"/>
              <a:t>1. I want to alphabetize everyone’s first name in this room.</a:t>
            </a:r>
          </a:p>
          <a:p>
            <a:r>
              <a:rPr lang="en-US" dirty="0" smtClean="0"/>
              <a:t>2. I gave you a list of 10 numbers, how would I put them in order?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</a:t>
            </a:r>
            <a:br>
              <a:rPr lang="en-US" dirty="0" smtClean="0"/>
            </a:br>
            <a:r>
              <a:rPr lang="en-US" dirty="0" smtClean="0"/>
              <a:t>(Your turn – Pair Programming)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would you code the following: </a:t>
            </a:r>
          </a:p>
          <a:p>
            <a:r>
              <a:rPr lang="en-US" dirty="0" smtClean="0"/>
              <a:t>1. I give you a list of words. I want you to capitalize the first letter of each word.</a:t>
            </a:r>
          </a:p>
          <a:p>
            <a:r>
              <a:rPr lang="en-US" dirty="0" smtClean="0"/>
              <a:t>2. I </a:t>
            </a:r>
            <a:r>
              <a:rPr lang="en-US" dirty="0"/>
              <a:t>hand you a grade </a:t>
            </a:r>
            <a:r>
              <a:rPr lang="en-US" dirty="0" smtClean="0"/>
              <a:t>book with 10 grades in it. If </a:t>
            </a:r>
            <a:r>
              <a:rPr lang="en-US" dirty="0"/>
              <a:t>a grade is greater than 60, print “passed” – else, print “failed”</a:t>
            </a:r>
          </a:p>
          <a:p>
            <a:r>
              <a:rPr lang="en-US" dirty="0" smtClean="0"/>
              <a:t>3. </a:t>
            </a:r>
            <a:r>
              <a:rPr lang="en-US" dirty="0"/>
              <a:t>I give you a box full of books and tapes, I want you put the tapes in one box and the books in </a:t>
            </a:r>
            <a:r>
              <a:rPr lang="en-US" dirty="0" smtClean="0"/>
              <a:t>another. Give be back both boxes.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 Loops’)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Incrementors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++ increments by 1</a:t>
            </a:r>
          </a:p>
          <a:p>
            <a:pPr lvl="1"/>
            <a:r>
              <a:rPr lang="en-US" dirty="0" smtClean="0"/>
              <a:t>-- decreases by 1</a:t>
            </a:r>
          </a:p>
          <a:p>
            <a:r>
              <a:rPr lang="en-US" dirty="0" smtClean="0"/>
              <a:t>”</a:t>
            </a:r>
            <a:r>
              <a:rPr lang="en-US" dirty="0" err="1" smtClean="0"/>
              <a:t>i</a:t>
            </a:r>
            <a:r>
              <a:rPr lang="en-US" dirty="0" smtClean="0"/>
              <a:t>” is just a counter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01930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dirty="0" smtClean="0"/>
              <a:t>PUT THE INTERNET ADDRESS HERE</a:t>
            </a:r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– 5 Min.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beyonceSongs</a:t>
            </a:r>
            <a:r>
              <a:rPr lang="en-US" dirty="0" smtClean="0"/>
              <a:t> array.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item in the </a:t>
            </a:r>
            <a:r>
              <a:rPr lang="en-US" dirty="0" err="1" smtClean="0"/>
              <a:t>beyonceMovies</a:t>
            </a:r>
            <a:r>
              <a:rPr lang="en-US" dirty="0" smtClean="0"/>
              <a:t> array.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69046" y="1717654"/>
            <a:ext cx="1007807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MAKE A NEW EXAMPLE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3254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‘For-In’)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03" y="2349500"/>
            <a:ext cx="9463354" cy="2542540"/>
          </a:xfrm>
        </p:spPr>
      </p:pic>
    </p:spTree>
    <p:extLst>
      <p:ext uri="{BB962C8B-B14F-4D97-AF65-F5344CB8AC3E}">
        <p14:creationId xmlns:p14="http://schemas.microsoft.com/office/powerpoint/2010/main" val="3098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lemonadeAlbum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lemonadeAlbum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69046" y="1717654"/>
            <a:ext cx="10078074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MAKE A NEW EXAMPLE</a:t>
            </a:r>
            <a:endParaRPr lang="en-US" sz="9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47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Reusable 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Called (usually) – when writing code</a:t>
            </a: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Technically – functions are </a:t>
            </a:r>
            <a:r>
              <a:rPr lang="en-US" i="1" dirty="0" smtClean="0">
                <a:sym typeface="Wingdings"/>
              </a:rPr>
              <a:t>objects</a:t>
            </a:r>
          </a:p>
          <a:p>
            <a:pPr lvl="1"/>
            <a:r>
              <a:rPr lang="en-US" dirty="0" smtClean="0">
                <a:sym typeface="Wingdings"/>
              </a:rPr>
              <a:t>Related to concept of ‘first-class objects’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Calling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 smtClean="0"/>
              <a:t>Pass in those values to function when calling it</a:t>
            </a:r>
          </a:p>
          <a:p>
            <a:r>
              <a:rPr lang="en-US" dirty="0" smtClean="0"/>
              <a:t>Functions are called by () directly after their defined name</a:t>
            </a:r>
          </a:p>
          <a:p>
            <a:r>
              <a:rPr lang="en-US" dirty="0" smtClean="0"/>
              <a:t>Uses those values in its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Review introductory JS concepts:</a:t>
            </a:r>
          </a:p>
          <a:p>
            <a:pPr lvl="1"/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Arrays vs Objects</a:t>
            </a:r>
          </a:p>
          <a:p>
            <a:pPr lvl="1"/>
            <a:r>
              <a:rPr lang="en-US" dirty="0" smtClean="0"/>
              <a:t>Looping (Array and Object)</a:t>
            </a:r>
          </a:p>
          <a:p>
            <a:endParaRPr lang="en-US" dirty="0" smtClean="0"/>
          </a:p>
          <a:p>
            <a:r>
              <a:rPr lang="en-US" dirty="0" smtClean="0"/>
              <a:t>Write Functions</a:t>
            </a:r>
          </a:p>
          <a:p>
            <a:endParaRPr lang="en-US" dirty="0"/>
          </a:p>
          <a:p>
            <a:r>
              <a:rPr lang="en-US" dirty="0" smtClean="0"/>
              <a:t>HTML/CSS Interaction</a:t>
            </a:r>
          </a:p>
          <a:p>
            <a:endParaRPr lang="en-US" dirty="0"/>
          </a:p>
          <a:p>
            <a:r>
              <a:rPr lang="en-US" dirty="0" smtClean="0"/>
              <a:t>Introductory jQuery</a:t>
            </a:r>
          </a:p>
          <a:p>
            <a:endParaRPr lang="en-US" dirty="0"/>
          </a:p>
          <a:p>
            <a:r>
              <a:rPr lang="en-US" dirty="0" smtClean="0"/>
              <a:t>Intermediate JS Concepts (Time Permitting)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function’s computation to the function’s moment of execution</a:t>
            </a:r>
          </a:p>
          <a:p>
            <a:r>
              <a:rPr lang="en-US" dirty="0" smtClean="0"/>
              <a:t>‘return’ stops the function’s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JAVASCRIPT IS NATIVELY</a:t>
            </a:r>
          </a:p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SYNCHRONOUS!!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Synchronous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73" y="2710180"/>
            <a:ext cx="6505928" cy="1770380"/>
          </a:xfrm>
        </p:spPr>
      </p:pic>
    </p:spTree>
    <p:extLst>
      <p:ext uri="{BB962C8B-B14F-4D97-AF65-F5344CB8AC3E}">
        <p14:creationId xmlns:p14="http://schemas.microsoft.com/office/powerpoint/2010/main" val="17446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4007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MAKE A FRIEND!!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86" y="1975485"/>
            <a:ext cx="6326187" cy="3873176"/>
          </a:xfrm>
        </p:spPr>
      </p:pic>
    </p:spTree>
    <p:extLst>
      <p:ext uri="{BB962C8B-B14F-4D97-AF65-F5344CB8AC3E}">
        <p14:creationId xmlns:p14="http://schemas.microsoft.com/office/powerpoint/2010/main" val="10974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9278"/>
            <a:ext cx="4938712" cy="281669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56847"/>
            <a:ext cx="4937125" cy="2801556"/>
          </a:xfrm>
        </p:spPr>
      </p:pic>
    </p:spTree>
    <p:extLst>
      <p:ext uri="{BB962C8B-B14F-4D97-AF65-F5344CB8AC3E}">
        <p14:creationId xmlns:p14="http://schemas.microsoft.com/office/powerpoint/2010/main" val="3327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IF…ELSE IF….ELSE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Conditional Statements: they determine if a statement is ‘true’ or ‘false’</a:t>
            </a:r>
          </a:p>
          <a:p>
            <a:r>
              <a:rPr lang="en-US" dirty="0" smtClean="0"/>
              <a:t>Used to perform different actions based on different conditions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26" y="3335444"/>
            <a:ext cx="45529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13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IF…ELSE IF…ELSE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MUST begin with an if statement</a:t>
            </a:r>
          </a:p>
          <a:p>
            <a:pPr lvl="1"/>
            <a:r>
              <a:rPr lang="en-US" dirty="0" smtClean="0"/>
              <a:t>Can have infinite ‘else if’ statements</a:t>
            </a:r>
          </a:p>
          <a:p>
            <a:pPr lvl="1"/>
            <a:r>
              <a:rPr lang="en-US" dirty="0" smtClean="0"/>
              <a:t>MUST end with ‘else’ </a:t>
            </a:r>
          </a:p>
          <a:p>
            <a:pPr lvl="2"/>
            <a:r>
              <a:rPr lang="en-US" dirty="0" smtClean="0"/>
              <a:t>Browser will throw an error</a:t>
            </a:r>
          </a:p>
          <a:p>
            <a:pPr lvl="1"/>
            <a:r>
              <a:rPr lang="en-US" dirty="0" smtClean="0"/>
              <a:t>Can make your conditionals</a:t>
            </a:r>
          </a:p>
          <a:p>
            <a:pPr lvl="2"/>
            <a:r>
              <a:rPr lang="en-US" dirty="0" err="1" smtClean="0"/>
              <a:t>Truthy</a:t>
            </a:r>
            <a:r>
              <a:rPr lang="en-US" dirty="0"/>
              <a:t> </a:t>
            </a:r>
            <a:endParaRPr lang="en-US" dirty="0" smtClean="0"/>
          </a:p>
          <a:p>
            <a:pPr lvl="3"/>
            <a:r>
              <a:rPr lang="en-US" dirty="0" smtClean="0"/>
              <a:t>(2 &lt; 3)</a:t>
            </a:r>
          </a:p>
          <a:p>
            <a:pPr lvl="2"/>
            <a:r>
              <a:rPr lang="en-US" dirty="0" err="1" smtClean="0"/>
              <a:t>Falsy</a:t>
            </a:r>
            <a:endParaRPr lang="en-US" dirty="0" smtClean="0"/>
          </a:p>
          <a:p>
            <a:pPr lvl="3"/>
            <a:r>
              <a:rPr lang="en-US" dirty="0" smtClean="0"/>
              <a:t>!(2 &lt; 3)</a:t>
            </a:r>
          </a:p>
          <a:p>
            <a:pPr lvl="3"/>
            <a:r>
              <a:rPr lang="en-US" dirty="0" smtClean="0"/>
              <a:t>Mostly see this for validation</a:t>
            </a:r>
          </a:p>
          <a:p>
            <a:pPr lvl="3"/>
            <a:r>
              <a:rPr lang="en-US" dirty="0" smtClean="0"/>
              <a:t>!(’does this ’div’ have ’x’ class)</a:t>
            </a:r>
          </a:p>
          <a:p>
            <a:pPr lvl="4"/>
            <a:r>
              <a:rPr lang="en-US" dirty="0" smtClean="0"/>
              <a:t>if it doesn’t, it will return true and you can add the class</a:t>
            </a:r>
          </a:p>
          <a:p>
            <a:pPr lvl="4"/>
            <a:r>
              <a:rPr lang="en-US" dirty="0" smtClean="0"/>
              <a:t>if it does, it will return false and move to next statement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41" y="2523877"/>
            <a:ext cx="3957320" cy="31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507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7" y="1069599"/>
            <a:ext cx="10058400" cy="3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29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7" y="1069598"/>
            <a:ext cx="10058400" cy="39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04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86" y="1097582"/>
            <a:ext cx="10058400" cy="41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339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305300"/>
            <a:ext cx="5400062" cy="9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Coding is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FLEXIBLE!</a:t>
            </a:r>
          </a:p>
          <a:p>
            <a:endParaRPr lang="en-US" i="1" dirty="0" smtClean="0"/>
          </a:p>
          <a:p>
            <a:r>
              <a:rPr lang="en-US" i="1" dirty="0" smtClean="0"/>
              <a:t>Different</a:t>
            </a:r>
            <a:r>
              <a:rPr lang="en-US" dirty="0" smtClean="0"/>
              <a:t> code by </a:t>
            </a:r>
            <a:r>
              <a:rPr lang="en-US" i="1" dirty="0" smtClean="0"/>
              <a:t>different</a:t>
            </a:r>
            <a:r>
              <a:rPr lang="en-US" dirty="0" smtClean="0"/>
              <a:t> people can have </a:t>
            </a:r>
            <a:r>
              <a:rPr lang="en-US" i="1" dirty="0" smtClean="0"/>
              <a:t>same</a:t>
            </a:r>
            <a:r>
              <a:rPr lang="en-US" dirty="0" smtClean="0"/>
              <a:t> result!!</a:t>
            </a:r>
          </a:p>
          <a:p>
            <a:endParaRPr lang="en-US" dirty="0" smtClean="0"/>
          </a:p>
          <a:p>
            <a:r>
              <a:rPr lang="en-US" dirty="0" smtClean="0"/>
              <a:t>Not all code has to, or will, look alike!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015068"/>
            <a:ext cx="4953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 (with 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name. (</a:t>
            </a:r>
            <a:r>
              <a:rPr lang="en-US" dirty="0"/>
              <a:t>Remember to pass in a string!)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Write a function that will square any number passed into it.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Write a function that will take a value and add it to an </a:t>
            </a:r>
            <a:r>
              <a:rPr lang="en-US" dirty="0" smtClean="0"/>
              <a:t>array that is outside the function.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will return the name of an animal you pass in.</a:t>
            </a:r>
          </a:p>
          <a:p>
            <a:r>
              <a:rPr lang="en-US" dirty="0" smtClean="0"/>
              <a:t>2. Write a function that will divide the number you pass in by 5.</a:t>
            </a:r>
          </a:p>
          <a:p>
            <a:r>
              <a:rPr lang="en-US" dirty="0"/>
              <a:t>3</a:t>
            </a:r>
            <a:r>
              <a:rPr lang="en-US" dirty="0" smtClean="0"/>
              <a:t>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any object. Use object </a:t>
            </a:r>
            <a:r>
              <a:rPr lang="en-US" dirty="0" err="1" smtClean="0"/>
              <a:t>captainPlanet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 smtClean="0"/>
              <a:t>4. Write a function that will add 1 to every element of an array that is passed in. Use </a:t>
            </a:r>
            <a:r>
              <a:rPr lang="en-US" dirty="0" err="1" smtClean="0"/>
              <a:t>addMeUp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/>
              <a:t>5</a:t>
            </a:r>
            <a:r>
              <a:rPr lang="en-US" dirty="0" smtClean="0"/>
              <a:t>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 that is passed in. Use </a:t>
            </a:r>
            <a:r>
              <a:rPr lang="en-US" dirty="0" err="1" smtClean="0"/>
              <a:t>mixedUpTypes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1. Write a function that will return the name of an animal you pass in.</a:t>
            </a:r>
          </a:p>
          <a:p>
            <a:r>
              <a:rPr lang="en-US" dirty="0"/>
              <a:t>2. Write a function that will divide the number you pass in by 5.</a:t>
            </a:r>
          </a:p>
          <a:p>
            <a:r>
              <a:rPr lang="en-US" dirty="0"/>
              <a:t>3. Write a function that will </a:t>
            </a:r>
            <a:r>
              <a:rPr lang="en-US" dirty="0" err="1"/>
              <a:t>console.log</a:t>
            </a:r>
            <a:r>
              <a:rPr lang="en-US" dirty="0"/>
              <a:t> the values of any object. Use object </a:t>
            </a:r>
            <a:r>
              <a:rPr lang="en-US" dirty="0" err="1"/>
              <a:t>captainPlanet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4. Write a function that will add 1 to every element of an array that is passed in. Use </a:t>
            </a:r>
            <a:r>
              <a:rPr lang="en-US" dirty="0" err="1"/>
              <a:t>addMeUp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5. Write a function that will tell me the </a:t>
            </a:r>
            <a:r>
              <a:rPr lang="en-US" dirty="0" err="1"/>
              <a:t>dataType</a:t>
            </a:r>
            <a:r>
              <a:rPr lang="en-US" dirty="0"/>
              <a:t> of every element in an array that is passed in. Use </a:t>
            </a:r>
            <a:r>
              <a:rPr lang="en-US" dirty="0" err="1"/>
              <a:t>mixedUpTypes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 smtClean="0"/>
              <a:t>4. What’s another name for JavaScript?</a:t>
            </a:r>
          </a:p>
          <a:p>
            <a:r>
              <a:rPr lang="en-US" dirty="0" smtClean="0"/>
              <a:t>5. True/False: JSON is a group of arrays.</a:t>
            </a:r>
          </a:p>
          <a:p>
            <a:r>
              <a:rPr lang="en-US" dirty="0" smtClean="0"/>
              <a:t>6. True/False: Functions must always take a parameter.</a:t>
            </a:r>
          </a:p>
          <a:p>
            <a:r>
              <a:rPr lang="en-US" dirty="0" smtClean="0"/>
              <a:t>7. True/False: Less code is always better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HTML is Hypertext Markup Language</a:t>
            </a:r>
          </a:p>
          <a:p>
            <a:r>
              <a:rPr lang="en-US" dirty="0" smtClean="0"/>
              <a:t>Consists of group of ‘elements’  (everything between start and end tag)</a:t>
            </a:r>
          </a:p>
          <a:p>
            <a:r>
              <a:rPr lang="en-US" dirty="0" smtClean="0"/>
              <a:t>Can have ’nested’ HTML elements (</a:t>
            </a:r>
            <a:r>
              <a:rPr lang="en-US" dirty="0" err="1" smtClean="0"/>
              <a:t>divs</a:t>
            </a:r>
            <a:r>
              <a:rPr lang="en-US" dirty="0" smtClean="0"/>
              <a:t> within </a:t>
            </a:r>
            <a:r>
              <a:rPr lang="en-US" dirty="0" err="1" smtClean="0"/>
              <a:t>divs</a:t>
            </a:r>
            <a:r>
              <a:rPr lang="en-US" dirty="0" smtClean="0"/>
              <a:t>, lists,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151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Syntax:</a:t>
            </a:r>
          </a:p>
          <a:p>
            <a:pPr lvl="1"/>
            <a:r>
              <a:rPr lang="en-US" dirty="0"/>
              <a:t>Open tag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/>
              <a:t>Close tag (the open tag with a “/”)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65" y="3990340"/>
            <a:ext cx="3587750" cy="571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865120" y="4276090"/>
            <a:ext cx="173736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077585" y="4561840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574280" y="4276090"/>
            <a:ext cx="2087880" cy="570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3174" y="4476988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tag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43002" y="520192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62160" y="4697214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Closing tag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Agreement </a:t>
            </a:r>
            <a:r>
              <a:rPr lang="en-US" sz="1800" i="1" dirty="0" smtClean="0"/>
              <a:t>(Repeat After Me)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9494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i="1" dirty="0" smtClean="0"/>
              <a:t>I am going to make mistakes. </a:t>
            </a:r>
          </a:p>
          <a:p>
            <a:r>
              <a:rPr lang="en-US" sz="2400" i="1" dirty="0" smtClean="0"/>
              <a:t>I am going to get things wrong. </a:t>
            </a:r>
          </a:p>
          <a:p>
            <a:r>
              <a:rPr lang="en-US" sz="2400" i="1" dirty="0" smtClean="0"/>
              <a:t>I am going to fail. </a:t>
            </a:r>
          </a:p>
          <a:p>
            <a:r>
              <a:rPr lang="en-US" sz="2400" i="1" dirty="0" smtClean="0"/>
              <a:t>This is okay!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34442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Header Tags</a:t>
            </a:r>
          </a:p>
          <a:p>
            <a:pPr lvl="1"/>
            <a:r>
              <a:rPr lang="en-US" dirty="0" smtClean="0"/>
              <a:t>&lt;h1&gt;&lt;/h1&gt;, &lt;h2&gt;&lt;/h2&gt;, etc.</a:t>
            </a:r>
          </a:p>
          <a:p>
            <a:pPr lvl="1"/>
            <a:r>
              <a:rPr lang="en-US" dirty="0" smtClean="0"/>
              <a:t>As numbers increase, size of font decreases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Paragraph Tag</a:t>
            </a:r>
          </a:p>
          <a:p>
            <a:pPr lvl="1"/>
            <a:r>
              <a:rPr lang="en-US" dirty="0" smtClean="0"/>
              <a:t>&lt;p&gt;This is what a paragraph element looks like.&lt;/p</a:t>
            </a:r>
            <a:r>
              <a:rPr lang="en-US" dirty="0"/>
              <a:t>&gt;</a:t>
            </a:r>
          </a:p>
          <a:p>
            <a:endParaRPr lang="en-US" dirty="0" smtClean="0"/>
          </a:p>
          <a:p>
            <a:r>
              <a:rPr lang="en-US" dirty="0" smtClean="0"/>
              <a:t>Image Tag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=“/images/</a:t>
            </a:r>
            <a:r>
              <a:rPr lang="en-US" dirty="0" err="1" smtClean="0"/>
              <a:t>cloud.png</a:t>
            </a:r>
            <a:r>
              <a:rPr lang="en-US" dirty="0" smtClean="0"/>
              <a:t> alt=“Cloud image” /&gt;</a:t>
            </a:r>
          </a:p>
          <a:p>
            <a:endParaRPr lang="en-US" dirty="0" smtClean="0"/>
          </a:p>
          <a:p>
            <a:r>
              <a:rPr lang="en-US" dirty="0" smtClean="0"/>
              <a:t>Link Tag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www.google.com</a:t>
            </a:r>
            <a:r>
              <a:rPr lang="en-US" dirty="0" smtClean="0"/>
              <a:t>”&gt;&lt;/a&gt;</a:t>
            </a:r>
          </a:p>
        </p:txBody>
      </p:sp>
    </p:spTree>
    <p:extLst>
      <p:ext uri="{BB962C8B-B14F-4D97-AF65-F5344CB8AC3E}">
        <p14:creationId xmlns:p14="http://schemas.microsoft.com/office/powerpoint/2010/main" val="1762800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List Tag (Ordered and Unordered)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3290994"/>
            <a:ext cx="3416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75" y="3290994"/>
            <a:ext cx="349885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117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Div</a:t>
            </a:r>
            <a:r>
              <a:rPr lang="en-US" dirty="0" smtClean="0"/>
              <a:t> Tag (Division)</a:t>
            </a:r>
          </a:p>
          <a:p>
            <a:pPr lvl="1"/>
            <a:r>
              <a:rPr lang="en-US" dirty="0" smtClean="0"/>
              <a:t>Block element</a:t>
            </a:r>
          </a:p>
          <a:p>
            <a:pPr lvl="1"/>
            <a:r>
              <a:rPr lang="en-US" dirty="0" smtClean="0"/>
              <a:t>Used for code ’blocks’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reaks up the HTML page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Span Tag</a:t>
            </a:r>
          </a:p>
          <a:p>
            <a:pPr lvl="1"/>
            <a:r>
              <a:rPr lang="en-US" dirty="0" smtClean="0"/>
              <a:t>Inline element</a:t>
            </a:r>
          </a:p>
          <a:p>
            <a:pPr lvl="1"/>
            <a:r>
              <a:rPr lang="en-US" dirty="0" smtClean="0"/>
              <a:t>Surrounds small portions of text,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2025573"/>
            <a:ext cx="5562600" cy="1202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4609519"/>
            <a:ext cx="55626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49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Attributes – Gives more information to the browser – connected to CSS</a:t>
            </a:r>
          </a:p>
          <a:p>
            <a:pPr lvl="1"/>
            <a:r>
              <a:rPr lang="en-US" dirty="0" smtClean="0"/>
              <a:t>ID, Class, Alt (Alternative Text, Accessibility), In-line CSS, </a:t>
            </a:r>
            <a:r>
              <a:rPr lang="en-US" dirty="0" err="1" smtClean="0"/>
              <a:t>Href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4489715"/>
            <a:ext cx="7918450" cy="50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829242"/>
            <a:ext cx="3663950" cy="127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5482168"/>
            <a:ext cx="64452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168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= Cascading Stylesheets</a:t>
            </a:r>
          </a:p>
          <a:p>
            <a:pPr lvl="1"/>
            <a:r>
              <a:rPr lang="en-US" dirty="0" smtClean="0"/>
              <a:t>Cascading: styles can be overwritten and overruled</a:t>
            </a:r>
          </a:p>
          <a:p>
            <a:pPr lvl="1"/>
            <a:r>
              <a:rPr lang="en-US" dirty="0" smtClean="0"/>
              <a:t>Stylesheets: document(s) that tell the browser how to render the page</a:t>
            </a:r>
          </a:p>
          <a:p>
            <a:pPr lvl="1"/>
            <a:endParaRPr lang="en-US" dirty="0"/>
          </a:p>
          <a:p>
            <a:r>
              <a:rPr lang="en-US" dirty="0" smtClean="0"/>
              <a:t>Style rules are followed top to bottom</a:t>
            </a:r>
          </a:p>
          <a:p>
            <a:pPr lvl="1"/>
            <a:r>
              <a:rPr lang="en-US" dirty="0" smtClean="0"/>
              <a:t>In the sheet</a:t>
            </a:r>
          </a:p>
          <a:p>
            <a:pPr lvl="1"/>
            <a:r>
              <a:rPr lang="en-US" dirty="0" smtClean="0"/>
              <a:t>In your HTML document</a:t>
            </a:r>
          </a:p>
          <a:p>
            <a:pPr lvl="1"/>
            <a:endParaRPr lang="en-US" dirty="0"/>
          </a:p>
          <a:p>
            <a:r>
              <a:rPr lang="en-US" dirty="0" smtClean="0"/>
              <a:t>Consists of selector, property, and value</a:t>
            </a:r>
          </a:p>
        </p:txBody>
      </p:sp>
    </p:spTree>
    <p:extLst>
      <p:ext uri="{BB962C8B-B14F-4D97-AF65-F5344CB8AC3E}">
        <p14:creationId xmlns:p14="http://schemas.microsoft.com/office/powerpoint/2010/main" val="5190890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Syntax</a:t>
            </a:r>
          </a:p>
          <a:p>
            <a:pPr lvl="1"/>
            <a:r>
              <a:rPr lang="en-US" dirty="0" smtClean="0"/>
              <a:t>Selector: div element or HTML attribute</a:t>
            </a:r>
          </a:p>
          <a:p>
            <a:pPr lvl="2"/>
            <a:r>
              <a:rPr lang="en-US" dirty="0" smtClean="0"/>
              <a:t>IDs begin with “#”, Classes begin with “.”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45" y="3432599"/>
            <a:ext cx="4705350" cy="12763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21280" y="3429000"/>
            <a:ext cx="141732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09160" y="4343400"/>
            <a:ext cx="822960" cy="108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12480" y="4328160"/>
            <a:ext cx="2118360" cy="868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72431" y="321968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09078" y="5349148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30840" y="5056108"/>
            <a:ext cx="70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Value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87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30" y="2306955"/>
            <a:ext cx="3727450" cy="1333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335529"/>
            <a:ext cx="4705350" cy="1304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4238623"/>
            <a:ext cx="4406900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47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selectors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of Commas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80" y="1845734"/>
            <a:ext cx="4368800" cy="141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80" y="4120939"/>
            <a:ext cx="30734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Descendants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Direct Child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40" y="3085889"/>
            <a:ext cx="3244850" cy="154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120814"/>
            <a:ext cx="31496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63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will it render?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66184"/>
            <a:ext cx="4938712" cy="338288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38685"/>
            <a:ext cx="4937125" cy="3637881"/>
          </a:xfrm>
        </p:spPr>
      </p:pic>
    </p:spTree>
    <p:extLst>
      <p:ext uri="{BB962C8B-B14F-4D97-AF65-F5344CB8AC3E}">
        <p14:creationId xmlns:p14="http://schemas.microsoft.com/office/powerpoint/2010/main" val="90740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0"/>
            <a:ext cx="10058400" cy="62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507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will it render?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66184"/>
            <a:ext cx="4938712" cy="338288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75990"/>
            <a:ext cx="4937125" cy="3563271"/>
          </a:xfrm>
        </p:spPr>
      </p:pic>
    </p:spTree>
    <p:extLst>
      <p:ext uri="{BB962C8B-B14F-4D97-AF65-F5344CB8AC3E}">
        <p14:creationId xmlns:p14="http://schemas.microsoft.com/office/powerpoint/2010/main" val="10960037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10058400" cy="62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96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 smtClean="0"/>
              <a:t>Pseduo</a:t>
            </a:r>
            <a:r>
              <a:rPr lang="en-US" dirty="0" smtClean="0"/>
              <a:t>-classes:</a:t>
            </a:r>
          </a:p>
          <a:p>
            <a:pPr lvl="1"/>
            <a:r>
              <a:rPr lang="en-US" dirty="0" smtClean="0"/>
              <a:t>Keyword added to selectors that specify a special state of the element to be selected (Mozilla Foundation)</a:t>
            </a:r>
          </a:p>
          <a:p>
            <a:pPr lvl="1"/>
            <a:r>
              <a:rPr lang="en-US" dirty="0" smtClean="0"/>
              <a:t>Let you apply a style to an element:</a:t>
            </a:r>
          </a:p>
          <a:p>
            <a:pPr lvl="2"/>
            <a:r>
              <a:rPr lang="en-US" dirty="0" smtClean="0"/>
              <a:t>In relationship to the document tree (traditional selectors)</a:t>
            </a:r>
          </a:p>
          <a:p>
            <a:pPr lvl="2"/>
            <a:r>
              <a:rPr lang="en-US" dirty="0" smtClean="0"/>
              <a:t>History of the navigator (:visited)</a:t>
            </a:r>
          </a:p>
          <a:p>
            <a:pPr lvl="2"/>
            <a:r>
              <a:rPr lang="en-US" dirty="0" smtClean="0"/>
              <a:t>Status of the content (:checked)</a:t>
            </a:r>
          </a:p>
          <a:p>
            <a:pPr lvl="2"/>
            <a:r>
              <a:rPr lang="en-US" dirty="0" smtClean="0"/>
              <a:t>Position of the mouse (:hover)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41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– Pseudo-Selectors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Just like traditional CSS</a:t>
            </a:r>
          </a:p>
          <a:p>
            <a:pPr lvl="1"/>
            <a:r>
              <a:rPr lang="en-US" dirty="0" smtClean="0"/>
              <a:t>Include the pseudo-selector after the selector (including class and ID)</a:t>
            </a:r>
          </a:p>
          <a:p>
            <a:pPr lvl="1"/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18426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– Document Object Model</a:t>
            </a:r>
          </a:p>
          <a:p>
            <a:pPr lvl="1"/>
            <a:r>
              <a:rPr lang="en-US" dirty="0" smtClean="0"/>
              <a:t>Platform and and interface that allows programs and scripts to dynamically access and update the context structure and style of a document (W3C standard)</a:t>
            </a:r>
          </a:p>
          <a:p>
            <a:pPr lvl="1"/>
            <a:r>
              <a:rPr lang="en-US" dirty="0" smtClean="0"/>
              <a:t>Created by browser when page is loaded</a:t>
            </a:r>
          </a:p>
          <a:p>
            <a:pPr lvl="1"/>
            <a:r>
              <a:rPr lang="en-US" dirty="0" smtClean="0"/>
              <a:t>Created using HTML and CSS files</a:t>
            </a:r>
          </a:p>
          <a:p>
            <a:pPr lvl="1"/>
            <a:r>
              <a:rPr lang="en-US" dirty="0" smtClean="0"/>
              <a:t>DOM tree is created (creates elements, text nodes, attribute nodes, etc.)</a:t>
            </a:r>
          </a:p>
          <a:p>
            <a:pPr lvl="1"/>
            <a:r>
              <a:rPr lang="en-US" dirty="0" smtClean="0"/>
              <a:t>Because it is a model it can be used by JS to create dynamic HTML:</a:t>
            </a:r>
          </a:p>
          <a:p>
            <a:pPr lvl="2"/>
            <a:r>
              <a:rPr lang="en-US" dirty="0" smtClean="0"/>
              <a:t>Change elements on a page</a:t>
            </a:r>
          </a:p>
          <a:p>
            <a:pPr lvl="2"/>
            <a:r>
              <a:rPr lang="en-US" dirty="0" smtClean="0"/>
              <a:t>Change attributes on a page</a:t>
            </a:r>
          </a:p>
          <a:p>
            <a:pPr lvl="2"/>
            <a:r>
              <a:rPr lang="en-US" dirty="0" smtClean="0"/>
              <a:t>Change CSS styles on a page</a:t>
            </a:r>
          </a:p>
          <a:p>
            <a:pPr lvl="2"/>
            <a:r>
              <a:rPr lang="en-US" dirty="0" smtClean="0"/>
              <a:t>React to events on a page</a:t>
            </a:r>
          </a:p>
          <a:p>
            <a:pPr lvl="2"/>
            <a:r>
              <a:rPr lang="en-US" dirty="0" smtClean="0"/>
              <a:t>And others</a:t>
            </a:r>
          </a:p>
          <a:p>
            <a:pPr lvl="1"/>
            <a:r>
              <a:rPr lang="en-US" dirty="0" smtClean="0"/>
              <a:t>Is represented by the ’document’ object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088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205230"/>
            <a:ext cx="6109005" cy="38862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60" y="1205230"/>
            <a:ext cx="5465989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460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manipulate 3 ways:</a:t>
            </a:r>
          </a:p>
          <a:p>
            <a:r>
              <a:rPr lang="en-US" dirty="0" smtClean="0"/>
              <a:t>1. Inline JavaScript</a:t>
            </a:r>
          </a:p>
          <a:p>
            <a:endParaRPr lang="en-US" dirty="0"/>
          </a:p>
          <a:p>
            <a:r>
              <a:rPr lang="en-US" dirty="0" smtClean="0"/>
              <a:t>2. Script tag in HTML document</a:t>
            </a:r>
          </a:p>
          <a:p>
            <a:endParaRPr lang="en-US" dirty="0"/>
          </a:p>
          <a:p>
            <a:r>
              <a:rPr lang="en-US" dirty="0" smtClean="0"/>
              <a:t>3. JavaScript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414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Access the element (using methods)</a:t>
            </a:r>
          </a:p>
          <a:p>
            <a:endParaRPr lang="en-US" dirty="0"/>
          </a:p>
          <a:p>
            <a:r>
              <a:rPr lang="en-US" dirty="0" err="1" smtClean="0"/>
              <a:t>document.getElementByID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err="1" smtClean="0"/>
              <a:t>document.getElementByClassName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err="1" smtClean="0"/>
              <a:t>document.querySelector</a:t>
            </a:r>
            <a:r>
              <a:rPr lang="en-US" dirty="0" smtClean="0"/>
              <a:t>() </a:t>
            </a:r>
            <a:r>
              <a:rPr lang="en-US" dirty="0" smtClean="0">
                <a:sym typeface="Wingdings"/>
              </a:rPr>
              <a:t> Returns first match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document.querySelectorAll</a:t>
            </a:r>
            <a:r>
              <a:rPr lang="en-US" dirty="0" smtClean="0">
                <a:sym typeface="Wingdings"/>
              </a:rPr>
              <a:t>()  Returns all matches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7901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-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methods will return arrays:</a:t>
            </a:r>
          </a:p>
          <a:p>
            <a:pPr lvl="1"/>
            <a:r>
              <a:rPr lang="en-US" dirty="0" err="1" smtClean="0"/>
              <a:t>getElementsByClassName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querySelectorAll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To access individual elements:</a:t>
            </a:r>
          </a:p>
          <a:p>
            <a:pPr lvl="1"/>
            <a:r>
              <a:rPr lang="en-US" dirty="0" smtClean="0"/>
              <a:t>Item(index-of-list-item)</a:t>
            </a:r>
          </a:p>
          <a:p>
            <a:pPr lvl="2"/>
            <a:r>
              <a:rPr lang="en-US" dirty="0" err="1" smtClean="0"/>
              <a:t>memberElements.item</a:t>
            </a:r>
            <a:r>
              <a:rPr lang="en-US" dirty="0" smtClean="0"/>
              <a:t>(1)</a:t>
            </a:r>
          </a:p>
          <a:p>
            <a:pPr lvl="1"/>
            <a:r>
              <a:rPr lang="en-US" dirty="0" smtClean="0"/>
              <a:t>Array </a:t>
            </a:r>
            <a:r>
              <a:rPr lang="en-US" dirty="0" err="1" smtClean="0"/>
              <a:t>synatax</a:t>
            </a:r>
            <a:endParaRPr lang="en-US" dirty="0" smtClean="0"/>
          </a:p>
          <a:p>
            <a:pPr lvl="2"/>
            <a:r>
              <a:rPr lang="en-US" dirty="0" err="1" smtClean="0"/>
              <a:t>memberElements</a:t>
            </a:r>
            <a:r>
              <a:rPr lang="en-US" dirty="0" smtClean="0"/>
              <a:t>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177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6269</TotalTime>
  <Words>6170</Words>
  <Application>Microsoft Macintosh PowerPoint</Application>
  <PresentationFormat>Widescreen</PresentationFormat>
  <Paragraphs>1148</Paragraphs>
  <Slides>139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5" baseType="lpstr">
      <vt:lpstr>Arial</vt:lpstr>
      <vt:lpstr>Calibri</vt:lpstr>
      <vt:lpstr>Calibri Light</vt:lpstr>
      <vt:lpstr>Courier New</vt:lpstr>
      <vt:lpstr>Wingdings</vt:lpstr>
      <vt:lpstr>Retrospect</vt:lpstr>
      <vt:lpstr>Int JavaScript (JS) Intro jQuery</vt:lpstr>
      <vt:lpstr>Who IS Mark Brown II?</vt:lpstr>
      <vt:lpstr>Commerce Data Academy</vt:lpstr>
      <vt:lpstr>Course Files</vt:lpstr>
      <vt:lpstr>GOALS</vt:lpstr>
      <vt:lpstr>MAKE A FRIEND!!</vt:lpstr>
      <vt:lpstr>Informative Conversation Statements</vt:lpstr>
      <vt:lpstr>Our Agreement (Repeat After Me)</vt:lpstr>
      <vt:lpstr>LETS GET TO IT!</vt:lpstr>
      <vt:lpstr>Getting Started</vt:lpstr>
      <vt:lpstr>PowerPoint Presentation</vt:lpstr>
      <vt:lpstr>2 OPTIONS</vt:lpstr>
      <vt:lpstr>Developer Tools (on Chrome)</vt:lpstr>
      <vt:lpstr>JSBin.com</vt:lpstr>
      <vt:lpstr>Data Types</vt:lpstr>
      <vt:lpstr>STRINGS</vt:lpstr>
      <vt:lpstr>NUMBERS - INTEGERS</vt:lpstr>
      <vt:lpstr>NUMBERS - FLOATS </vt:lpstr>
      <vt:lpstr>BOOLEAN – NULL - UNDEFINED</vt:lpstr>
      <vt:lpstr>ARRAY</vt:lpstr>
      <vt:lpstr>OBJECT</vt:lpstr>
      <vt:lpstr>OPERATORS</vt:lpstr>
      <vt:lpstr>Console.log -  typeof</vt:lpstr>
      <vt:lpstr>CODE-ALONG!</vt:lpstr>
      <vt:lpstr>PowerPoint Presentation</vt:lpstr>
      <vt:lpstr>POP QUIZ!!</vt:lpstr>
      <vt:lpstr>VARIABLES</vt:lpstr>
      <vt:lpstr>ARRAYS (cont.)</vt:lpstr>
      <vt:lpstr>OBJECTS (cont.)</vt:lpstr>
      <vt:lpstr>EVEN MORE PRACTICE</vt:lpstr>
      <vt:lpstr>PowerPoint Presentation</vt:lpstr>
      <vt:lpstr>REPEAT AFTER ME!</vt:lpstr>
      <vt:lpstr>QUESTIONS????</vt:lpstr>
      <vt:lpstr>BREAK! – 5 MIN</vt:lpstr>
      <vt:lpstr>JSON</vt:lpstr>
      <vt:lpstr>PSEUDOCODE!!!!</vt:lpstr>
      <vt:lpstr>PSEUDOCODE  (Your turn – Pair Programming)</vt:lpstr>
      <vt:lpstr>LOOPING (aka ‘For Loops’) - ARRAY</vt:lpstr>
      <vt:lpstr>CODE-ALONG!</vt:lpstr>
      <vt:lpstr>PRACTICE – 5 Min.</vt:lpstr>
      <vt:lpstr>SHOW/TELL ME YOUR CODE!!!</vt:lpstr>
      <vt:lpstr>LOOPING (aka ‘For-In’) - OBJECT</vt:lpstr>
      <vt:lpstr>PRACTICE </vt:lpstr>
      <vt:lpstr>CODE-ALONG!</vt:lpstr>
      <vt:lpstr>PowerPoint Presentation</vt:lpstr>
      <vt:lpstr>FUNCTIONS</vt:lpstr>
      <vt:lpstr>FUNCTIONS</vt:lpstr>
      <vt:lpstr>FUNCTIONS</vt:lpstr>
      <vt:lpstr>FUNCTIONS – Calling and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PowerPoint Presentation</vt:lpstr>
      <vt:lpstr>PowerPoint Presentation</vt:lpstr>
      <vt:lpstr>FUNCTIONS – keyword ‘return’</vt:lpstr>
      <vt:lpstr>PowerPoint Presentation</vt:lpstr>
      <vt:lpstr>FUNCTIONS - Synchronous</vt:lpstr>
      <vt:lpstr>FUNCTIONS – keyword ‘return’</vt:lpstr>
      <vt:lpstr>FUNCTIONS – keyword ‘return’</vt:lpstr>
      <vt:lpstr>FUNCTIONS</vt:lpstr>
      <vt:lpstr>FUNCTIONS – keyword ‘return</vt:lpstr>
      <vt:lpstr>IF…ELSE IF….ELSE Statements</vt:lpstr>
      <vt:lpstr>IF…ELSE IF…ELSE Statements</vt:lpstr>
      <vt:lpstr>PowerPoint Presentation</vt:lpstr>
      <vt:lpstr>PowerPoint Presentation</vt:lpstr>
      <vt:lpstr>PowerPoint Presentation</vt:lpstr>
      <vt:lpstr>FUNCTIONS - Readability</vt:lpstr>
      <vt:lpstr>CODING OBSERVATION</vt:lpstr>
      <vt:lpstr>FUNCTION PRACTICE! (with me)</vt:lpstr>
      <vt:lpstr>CODE-ALONG!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HTML REVIEW</vt:lpstr>
      <vt:lpstr>HTML REVIEW</vt:lpstr>
      <vt:lpstr>HTML REVIEW</vt:lpstr>
      <vt:lpstr>HTML REVIEW</vt:lpstr>
      <vt:lpstr>HTML REVIEW</vt:lpstr>
      <vt:lpstr>HTML REVIEW</vt:lpstr>
      <vt:lpstr>CSS REVIEW</vt:lpstr>
      <vt:lpstr>CSS REVIEW</vt:lpstr>
      <vt:lpstr>CSS REVIEW</vt:lpstr>
      <vt:lpstr>CSS Selectors</vt:lpstr>
      <vt:lpstr>CSS REVIEW</vt:lpstr>
      <vt:lpstr>How will it render?</vt:lpstr>
      <vt:lpstr>PowerPoint Presentation</vt:lpstr>
      <vt:lpstr>How will it render?</vt:lpstr>
      <vt:lpstr>PowerPoint Presentation</vt:lpstr>
      <vt:lpstr>CSS</vt:lpstr>
      <vt:lpstr>CSS – Pseudo-Selectors</vt:lpstr>
      <vt:lpstr>DOM Manipulation</vt:lpstr>
      <vt:lpstr>PowerPoint Presentation</vt:lpstr>
      <vt:lpstr>DOM Manipulation</vt:lpstr>
      <vt:lpstr>DOM Manipulation</vt:lpstr>
      <vt:lpstr>DOM Manipulation - Lists</vt:lpstr>
      <vt:lpstr>DOM Manipulation - Loops</vt:lpstr>
      <vt:lpstr>DOM Manipulation – Text Content</vt:lpstr>
      <vt:lpstr>PRACTICE WITH DOM MANIP</vt:lpstr>
      <vt:lpstr>DOM Manipulation – Change Text</vt:lpstr>
      <vt:lpstr>DOM Manipulation – CSS Classes</vt:lpstr>
      <vt:lpstr>DOM Manipulation – DOM elements</vt:lpstr>
      <vt:lpstr>PowerPoint Presentation</vt:lpstr>
      <vt:lpstr>DOM Manipulation – DOM elements</vt:lpstr>
      <vt:lpstr>DOM Manipulation</vt:lpstr>
      <vt:lpstr>PRACTICE WITH DOM MANIP</vt:lpstr>
      <vt:lpstr>POP QUIZ ON MATERIAL</vt:lpstr>
      <vt:lpstr>BREAK!</vt:lpstr>
      <vt:lpstr>EVENTS</vt:lpstr>
      <vt:lpstr>EVENT HANDLING</vt:lpstr>
      <vt:lpstr>HTML EVENT HANDLERS</vt:lpstr>
      <vt:lpstr>EVENT HANDLING - DOM Event</vt:lpstr>
      <vt:lpstr>EVENT HANDLING – Event Listeners</vt:lpstr>
      <vt:lpstr>EVENT OBJECT</vt:lpstr>
      <vt:lpstr>PowerPoint Presentation</vt:lpstr>
      <vt:lpstr>EVENT DELEGATION</vt:lpstr>
      <vt:lpstr>PowerPoint Presentation</vt:lpstr>
      <vt:lpstr>QUESTIONS?</vt:lpstr>
      <vt:lpstr>YOUR TURN!!</vt:lpstr>
      <vt:lpstr>QUIZ</vt:lpstr>
      <vt:lpstr>PowerPoint Presentation</vt:lpstr>
      <vt:lpstr>jQuery</vt:lpstr>
      <vt:lpstr>jQuery - Syntax</vt:lpstr>
      <vt:lpstr>jQuery – DOM Manipulation</vt:lpstr>
      <vt:lpstr>jQuery – DOM Manipulation</vt:lpstr>
      <vt:lpstr>jQuery – Event Listeners</vt:lpstr>
      <vt:lpstr>jQuery – Event Listeners</vt:lpstr>
      <vt:lpstr>PowerPoint Presentation</vt:lpstr>
      <vt:lpstr>PowerPoint Presentation</vt:lpstr>
      <vt:lpstr>RESOURCES</vt:lpstr>
      <vt:lpstr>jQuery – AJAX Requests</vt:lpstr>
      <vt:lpstr>jQuery - AJAX</vt:lpstr>
      <vt:lpstr>PowerPoint Presentation</vt:lpstr>
      <vt:lpstr>PowerPoint Presentation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231</cp:revision>
  <dcterms:created xsi:type="dcterms:W3CDTF">2016-09-26T13:07:21Z</dcterms:created>
  <dcterms:modified xsi:type="dcterms:W3CDTF">2017-02-20T20:30:55Z</dcterms:modified>
</cp:coreProperties>
</file>